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3" r:id="rId4"/>
    <p:sldId id="262" r:id="rId5"/>
    <p:sldId id="260" r:id="rId6"/>
    <p:sldId id="261" r:id="rId7"/>
    <p:sldId id="264" r:id="rId8"/>
    <p:sldId id="266" r:id="rId9"/>
    <p:sldId id="267" r:id="rId10"/>
    <p:sldId id="268" r:id="rId11"/>
    <p:sldId id="296" r:id="rId12"/>
    <p:sldId id="297" r:id="rId13"/>
    <p:sldId id="258" r:id="rId14"/>
    <p:sldId id="259" r:id="rId15"/>
    <p:sldId id="269" r:id="rId16"/>
    <p:sldId id="275" r:id="rId17"/>
    <p:sldId id="276" r:id="rId18"/>
    <p:sldId id="265" r:id="rId19"/>
    <p:sldId id="270" r:id="rId20"/>
    <p:sldId id="290" r:id="rId21"/>
    <p:sldId id="299" r:id="rId22"/>
    <p:sldId id="300" r:id="rId23"/>
    <p:sldId id="272" r:id="rId24"/>
    <p:sldId id="301" r:id="rId25"/>
    <p:sldId id="282" r:id="rId26"/>
    <p:sldId id="281" r:id="rId27"/>
    <p:sldId id="283" r:id="rId28"/>
    <p:sldId id="284" r:id="rId29"/>
    <p:sldId id="298" r:id="rId30"/>
    <p:sldId id="280" r:id="rId31"/>
    <p:sldId id="273" r:id="rId32"/>
    <p:sldId id="274" r:id="rId33"/>
    <p:sldId id="279" r:id="rId34"/>
    <p:sldId id="277" r:id="rId35"/>
    <p:sldId id="285" r:id="rId36"/>
    <p:sldId id="278" r:id="rId37"/>
    <p:sldId id="286" r:id="rId38"/>
    <p:sldId id="287" r:id="rId39"/>
    <p:sldId id="288" r:id="rId40"/>
    <p:sldId id="289" r:id="rId41"/>
    <p:sldId id="291" r:id="rId42"/>
    <p:sldId id="293" r:id="rId43"/>
    <p:sldId id="292" r:id="rId44"/>
    <p:sldId id="294" r:id="rId45"/>
    <p:sldId id="29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55774A-5641-42E5-A90C-6AA08CB858F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746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123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3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1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F7160-6081-4D8F-90A5-861E05C76F25}" type="datetimeFigureOut">
              <a:rPr lang="en-US" smtClean="0"/>
              <a:t>17-Nov-23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55774A-5641-42E5-A90C-6AA08CB858F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672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3F7160-6081-4D8F-90A5-861E05C76F25}" type="datetimeFigureOut">
              <a:rPr lang="en-US" smtClean="0"/>
              <a:t>17-Nov-23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33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3F7160-6081-4D8F-90A5-861E05C76F25}" type="datetimeFigureOut">
              <a:rPr lang="en-US" smtClean="0"/>
              <a:t>17-Nov-23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55774A-5641-42E5-A90C-6AA08CB858F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26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3F7160-6081-4D8F-90A5-861E05C76F25}" type="datetimeFigureOut">
              <a:rPr lang="en-US" smtClean="0"/>
              <a:t>17-Nov-23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55774A-5641-42E5-A90C-6AA08CB858F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185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F7160-6081-4D8F-90A5-861E05C76F25}" type="datetimeFigureOut">
              <a:rPr lang="en-US" smtClean="0"/>
              <a:t>17-Nov-23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55774A-5641-42E5-A90C-6AA08CB858F9}" type="slidenum">
              <a:rPr lang="en-US" smtClean="0"/>
              <a:t>‹#›</a:t>
            </a:fld>
            <a:endParaRPr lang="en-US"/>
          </a:p>
        </p:txBody>
      </p:sp>
    </p:spTree>
    <p:extLst>
      <p:ext uri="{BB962C8B-B14F-4D97-AF65-F5344CB8AC3E}">
        <p14:creationId xmlns:p14="http://schemas.microsoft.com/office/powerpoint/2010/main" val="22954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3F7160-6081-4D8F-90A5-861E05C76F25}" type="datetimeFigureOut">
              <a:rPr lang="en-US" smtClean="0"/>
              <a:t>17-Nov-23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166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23F7160-6081-4D8F-90A5-861E05C76F25}" type="datetimeFigureOut">
              <a:rPr lang="en-US" smtClean="0"/>
              <a:t>17-Nov-23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55774A-5641-42E5-A90C-6AA08CB858F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0526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23F7160-6081-4D8F-90A5-861E05C76F25}" type="datetimeFigureOut">
              <a:rPr lang="en-US" smtClean="0"/>
              <a:t>17-Nov-23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55774A-5641-42E5-A90C-6AA08CB858F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06620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seevividly.com/info/Binocular_Vision/Visual_Skills/Stereopsis"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hyperlink" Target="https://www.kickstarter.com/projects/opencv/opencv-ai-ki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learnopencv.com/depth-perception-using-stereo-camera-python-c/" TargetMode="Externa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docs.opencv.org/4.x/d9/db7/tutorial_py_table_of_contents_calib3d.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opencv.org/3.4/da/d0d/tutorial_camera_calibration_pattern.html" TargetMode="External"/><Relationship Id="rId2" Type="http://schemas.openxmlformats.org/officeDocument/2006/relationships/hyperlink" Target="https://docs.opencv.org/2.4/modules/calib3d/doc/camera_calibration_and_3d_reconstruction.html" TargetMode="External"/><Relationship Id="rId1" Type="http://schemas.openxmlformats.org/officeDocument/2006/relationships/slideLayout" Target="../slideLayouts/slideLayout2.xml"/><Relationship Id="rId4" Type="http://schemas.openxmlformats.org/officeDocument/2006/relationships/hyperlink" Target="https://github.com/EveryWhereLab/camera-calibration-using-opencv-pytho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stackoverflow.com/questions/8146704/opencv-with-stereo-3d-reconstruction?rq=1" TargetMode="External"/><Relationship Id="rId2" Type="http://schemas.openxmlformats.org/officeDocument/2006/relationships/hyperlink" Target="http://docs.opencv.org/modules/calib3d/doc/camera_calibration_and_3d_reconstruction.html" TargetMode="External"/><Relationship Id="rId1" Type="http://schemas.openxmlformats.org/officeDocument/2006/relationships/slideLayout" Target="../slideLayouts/slideLayout2.xml"/><Relationship Id="rId5" Type="http://schemas.openxmlformats.org/officeDocument/2006/relationships/hyperlink" Target="http://www.intorobotics.com/fundamental-guide-for-stereo-vision-cameras-in-robotics-tutorials-and-resources/" TargetMode="External"/><Relationship Id="rId4" Type="http://schemas.openxmlformats.org/officeDocument/2006/relationships/hyperlink" Target="https://stackoverflow.com/questions/5794311/opencv-3d-reconstruction-using-shipped-images-and-examples?rq=1"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doc.cgal.org/latest/Poisson_surface_reconstruction_3/index.html#Chapter_Surface_Reconstruction_from_Point_Set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lscvblog.com/2014/05/15/an-easy-and-practical-guide-to-3d-reconstruc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ZhenghaoFei/visual_odom/tree/master/calibra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cvg.cit.tum.de/research/vslam/lsdslam?redirect=1" TargetMode="External"/><Relationship Id="rId2" Type="http://schemas.openxmlformats.org/officeDocument/2006/relationships/hyperlink" Target="https://baptistehudyma.github.io/en/post/monocular_depth_ma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wikipedia.org/wiki/%D9%81%D8%B1%D9%88%D8%B3%D8%B1%D8%AE"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072D-8B99-2F88-692E-80E04E3C0ACC}"/>
              </a:ext>
            </a:extLst>
          </p:cNvPr>
          <p:cNvSpPr>
            <a:spLocks noGrp="1"/>
          </p:cNvSpPr>
          <p:nvPr>
            <p:ph type="ctrTitle"/>
          </p:nvPr>
        </p:nvSpPr>
        <p:spPr/>
        <p:txBody>
          <a:bodyPr/>
          <a:lstStyle/>
          <a:p>
            <a:r>
              <a:rPr lang="en-US" dirty="0"/>
              <a:t>Shape from X</a:t>
            </a:r>
          </a:p>
        </p:txBody>
      </p:sp>
      <p:sp>
        <p:nvSpPr>
          <p:cNvPr id="7" name="TextBox 6">
            <a:extLst>
              <a:ext uri="{FF2B5EF4-FFF2-40B4-BE49-F238E27FC236}">
                <a16:creationId xmlns:a16="http://schemas.microsoft.com/office/drawing/2014/main" id="{4B8623BA-BEB6-1FDB-C376-49D73D325508}"/>
              </a:ext>
            </a:extLst>
          </p:cNvPr>
          <p:cNvSpPr txBox="1"/>
          <p:nvPr/>
        </p:nvSpPr>
        <p:spPr>
          <a:xfrm>
            <a:off x="2492406" y="3790739"/>
            <a:ext cx="6103398" cy="954107"/>
          </a:xfrm>
          <a:prstGeom prst="rect">
            <a:avLst/>
          </a:prstGeom>
          <a:noFill/>
        </p:spPr>
        <p:txBody>
          <a:bodyPr wrap="square">
            <a:spAutoFit/>
          </a:bodyPr>
          <a:lstStyle/>
          <a:p>
            <a:r>
              <a:rPr lang="en-US" sz="2000" b="1" dirty="0"/>
              <a:t>Computer vision</a:t>
            </a:r>
          </a:p>
          <a:p>
            <a:r>
              <a:rPr lang="en-US" sz="1800" dirty="0"/>
              <a:t>Guided by: Dr. Sabri</a:t>
            </a:r>
          </a:p>
          <a:p>
            <a:r>
              <a:rPr lang="en-US" sz="1800" dirty="0" err="1"/>
              <a:t>Presentor</a:t>
            </a:r>
            <a:r>
              <a:rPr lang="en-US" sz="1800" dirty="0"/>
              <a:t>: Heydar Mahmoodi</a:t>
            </a:r>
          </a:p>
        </p:txBody>
      </p:sp>
    </p:spTree>
    <p:extLst>
      <p:ext uri="{BB962C8B-B14F-4D97-AF65-F5344CB8AC3E}">
        <p14:creationId xmlns:p14="http://schemas.microsoft.com/office/powerpoint/2010/main" val="413397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8C2D-D0B2-2B3A-145A-951954DBFF97}"/>
              </a:ext>
            </a:extLst>
          </p:cNvPr>
          <p:cNvSpPr>
            <a:spLocks noGrp="1"/>
          </p:cNvSpPr>
          <p:nvPr>
            <p:ph type="title"/>
          </p:nvPr>
        </p:nvSpPr>
        <p:spPr/>
        <p:txBody>
          <a:bodyPr/>
          <a:lstStyle/>
          <a:p>
            <a:r>
              <a:rPr lang="en-US" b="1" i="0" dirty="0">
                <a:effectLst/>
                <a:latin typeface="Söhne"/>
              </a:rPr>
              <a:t>Shape from Sound (</a:t>
            </a:r>
            <a:r>
              <a:rPr lang="en-US" b="1" i="0" dirty="0" err="1">
                <a:effectLst/>
                <a:latin typeface="Söhne"/>
              </a:rPr>
              <a:t>SfSd</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5C2BA4CF-B789-FDE0-329E-5EB7DCF14D91}"/>
              </a:ext>
            </a:extLst>
          </p:cNvPr>
          <p:cNvSpPr>
            <a:spLocks noGrp="1"/>
          </p:cNvSpPr>
          <p:nvPr>
            <p:ph idx="1"/>
          </p:nvPr>
        </p:nvSpPr>
        <p:spPr/>
        <p:txBody>
          <a:bodyPr/>
          <a:lstStyle/>
          <a:p>
            <a:pPr marL="0" indent="0">
              <a:buNone/>
            </a:pPr>
            <a:r>
              <a:rPr lang="en-US" b="0" i="0" dirty="0">
                <a:solidFill>
                  <a:srgbClr val="374151"/>
                </a:solidFill>
                <a:effectLst/>
                <a:latin typeface="Söhne"/>
              </a:rPr>
              <a:t>Estimating 3D shapes through the analysis of sound waves or echoes, often used in applications like sonar and echolocation.</a:t>
            </a:r>
            <a:endParaRPr lang="fa-IR" b="0" i="0" dirty="0">
              <a:solidFill>
                <a:srgbClr val="374151"/>
              </a:solidFill>
              <a:effectLst/>
              <a:latin typeface="Söhne"/>
            </a:endParaRPr>
          </a:p>
          <a:p>
            <a:pPr marL="0" indent="0">
              <a:buNone/>
            </a:pPr>
            <a:r>
              <a:rPr lang="en-US" b="1" dirty="0">
                <a:latin typeface="Söhne"/>
              </a:rPr>
              <a:t>Where is </a:t>
            </a:r>
            <a:r>
              <a:rPr lang="en-US" b="1" dirty="0" err="1">
                <a:latin typeface="Söhne"/>
              </a:rPr>
              <a:t>usefull</a:t>
            </a:r>
            <a:r>
              <a:rPr lang="en-US" b="1" dirty="0">
                <a:latin typeface="Söhne"/>
              </a:rPr>
              <a:t>? Non-visible area.(no light for example)</a:t>
            </a:r>
            <a:endParaRPr lang="en-US" b="1" i="0" dirty="0">
              <a:effectLst/>
              <a:latin typeface="Söhne"/>
            </a:endParaRPr>
          </a:p>
          <a:p>
            <a:pPr marL="0" indent="0">
              <a:buNone/>
            </a:pPr>
            <a:endParaRPr lang="en-US" b="0" i="0" dirty="0">
              <a:solidFill>
                <a:srgbClr val="374151"/>
              </a:solidFill>
              <a:effectLst/>
              <a:latin typeface="Söhne"/>
            </a:endParaRPr>
          </a:p>
          <a:p>
            <a:pPr marL="0" indent="0">
              <a:buNone/>
            </a:pPr>
            <a:endParaRPr lang="en-US" dirty="0"/>
          </a:p>
        </p:txBody>
      </p:sp>
      <p:pic>
        <p:nvPicPr>
          <p:cNvPr id="12" name="Picture 11">
            <a:extLst>
              <a:ext uri="{FF2B5EF4-FFF2-40B4-BE49-F238E27FC236}">
                <a16:creationId xmlns:a16="http://schemas.microsoft.com/office/drawing/2014/main" id="{2223DAE6-F3DF-A84E-2F01-48138877BA4A}"/>
              </a:ext>
            </a:extLst>
          </p:cNvPr>
          <p:cNvPicPr>
            <a:picLocks noChangeAspect="1"/>
          </p:cNvPicPr>
          <p:nvPr/>
        </p:nvPicPr>
        <p:blipFill>
          <a:blip r:embed="rId2"/>
          <a:stretch>
            <a:fillRect/>
          </a:stretch>
        </p:blipFill>
        <p:spPr>
          <a:xfrm>
            <a:off x="912197" y="3375959"/>
            <a:ext cx="5915655" cy="2459718"/>
          </a:xfrm>
          <a:prstGeom prst="rect">
            <a:avLst/>
          </a:prstGeom>
        </p:spPr>
      </p:pic>
      <p:pic>
        <p:nvPicPr>
          <p:cNvPr id="14" name="Picture 13">
            <a:extLst>
              <a:ext uri="{FF2B5EF4-FFF2-40B4-BE49-F238E27FC236}">
                <a16:creationId xmlns:a16="http://schemas.microsoft.com/office/drawing/2014/main" id="{98C8EC94-17D5-6D2C-0C32-793D853199F3}"/>
              </a:ext>
            </a:extLst>
          </p:cNvPr>
          <p:cNvPicPr>
            <a:picLocks noChangeAspect="1"/>
          </p:cNvPicPr>
          <p:nvPr/>
        </p:nvPicPr>
        <p:blipFill>
          <a:blip r:embed="rId3"/>
          <a:stretch>
            <a:fillRect/>
          </a:stretch>
        </p:blipFill>
        <p:spPr>
          <a:xfrm>
            <a:off x="8163823" y="2581259"/>
            <a:ext cx="3430413" cy="4156892"/>
          </a:xfrm>
          <a:prstGeom prst="rect">
            <a:avLst/>
          </a:prstGeom>
        </p:spPr>
      </p:pic>
      <p:pic>
        <p:nvPicPr>
          <p:cNvPr id="17" name="Picture 16">
            <a:extLst>
              <a:ext uri="{FF2B5EF4-FFF2-40B4-BE49-F238E27FC236}">
                <a16:creationId xmlns:a16="http://schemas.microsoft.com/office/drawing/2014/main" id="{A56ADD0E-0977-40B1-877D-B5122412A3AF}"/>
              </a:ext>
            </a:extLst>
          </p:cNvPr>
          <p:cNvPicPr>
            <a:picLocks noChangeAspect="1"/>
          </p:cNvPicPr>
          <p:nvPr/>
        </p:nvPicPr>
        <p:blipFill>
          <a:blip r:embed="rId4"/>
          <a:stretch>
            <a:fillRect/>
          </a:stretch>
        </p:blipFill>
        <p:spPr>
          <a:xfrm>
            <a:off x="8352526" y="0"/>
            <a:ext cx="2764472" cy="2029052"/>
          </a:xfrm>
          <a:prstGeom prst="rect">
            <a:avLst/>
          </a:prstGeom>
        </p:spPr>
      </p:pic>
    </p:spTree>
    <p:extLst>
      <p:ext uri="{BB962C8B-B14F-4D97-AF65-F5344CB8AC3E}">
        <p14:creationId xmlns:p14="http://schemas.microsoft.com/office/powerpoint/2010/main" val="222616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9C65-1D94-2280-F3D5-94DC6E521165}"/>
              </a:ext>
            </a:extLst>
          </p:cNvPr>
          <p:cNvSpPr>
            <a:spLocks noGrp="1"/>
          </p:cNvSpPr>
          <p:nvPr>
            <p:ph type="title"/>
          </p:nvPr>
        </p:nvSpPr>
        <p:spPr/>
        <p:txBody>
          <a:bodyPr/>
          <a:lstStyle/>
          <a:p>
            <a:r>
              <a:rPr lang="en-US" b="1" i="0" dirty="0">
                <a:effectLst/>
                <a:latin typeface="Söhne"/>
              </a:rPr>
              <a:t>Shape from Sound (CONT…)</a:t>
            </a:r>
            <a:endParaRPr lang="en-US" dirty="0"/>
          </a:p>
        </p:txBody>
      </p:sp>
      <p:pic>
        <p:nvPicPr>
          <p:cNvPr id="4" name="tz-professional-personal-bathymetric-generator">
            <a:hlinkClick r:id="" action="ppaction://media"/>
            <a:extLst>
              <a:ext uri="{FF2B5EF4-FFF2-40B4-BE49-F238E27FC236}">
                <a16:creationId xmlns:a16="http://schemas.microsoft.com/office/drawing/2014/main" id="{0CA23F6A-8168-D3D4-F94F-57F1A926C2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743" y="1898144"/>
            <a:ext cx="8600514" cy="4837789"/>
          </a:xfrm>
          <a:prstGeom prst="rect">
            <a:avLst/>
          </a:prstGeom>
        </p:spPr>
      </p:pic>
    </p:spTree>
    <p:extLst>
      <p:ext uri="{BB962C8B-B14F-4D97-AF65-F5344CB8AC3E}">
        <p14:creationId xmlns:p14="http://schemas.microsoft.com/office/powerpoint/2010/main" val="383330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CC70-BBB2-EAF5-3B2B-972AAB4028C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D1F238E-C14D-CC96-7775-1C3B1C59C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178" y="1958080"/>
            <a:ext cx="8371643" cy="4522619"/>
          </a:xfrm>
          <a:prstGeom prst="rect">
            <a:avLst/>
          </a:prstGeom>
        </p:spPr>
      </p:pic>
    </p:spTree>
    <p:extLst>
      <p:ext uri="{BB962C8B-B14F-4D97-AF65-F5344CB8AC3E}">
        <p14:creationId xmlns:p14="http://schemas.microsoft.com/office/powerpoint/2010/main" val="20996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24E5-4428-21E5-F733-1530C5D96EB9}"/>
              </a:ext>
            </a:extLst>
          </p:cNvPr>
          <p:cNvSpPr>
            <a:spLocks noGrp="1"/>
          </p:cNvSpPr>
          <p:nvPr>
            <p:ph type="title"/>
          </p:nvPr>
        </p:nvSpPr>
        <p:spPr/>
        <p:txBody>
          <a:bodyPr/>
          <a:lstStyle/>
          <a:p>
            <a:r>
              <a:rPr lang="en-US" b="0" i="0" dirty="0">
                <a:solidFill>
                  <a:srgbClr val="374151"/>
                </a:solidFill>
                <a:effectLst/>
                <a:latin typeface="Söhne"/>
              </a:rPr>
              <a:t>Shape from Motion</a:t>
            </a:r>
            <a:endParaRPr lang="en-US" dirty="0"/>
          </a:p>
        </p:txBody>
      </p:sp>
      <p:sp>
        <p:nvSpPr>
          <p:cNvPr id="3" name="Content Placeholder 2">
            <a:extLst>
              <a:ext uri="{FF2B5EF4-FFF2-40B4-BE49-F238E27FC236}">
                <a16:creationId xmlns:a16="http://schemas.microsoft.com/office/drawing/2014/main" id="{918B6A63-CA2C-DF87-8C2D-5CAB394F3F73}"/>
              </a:ext>
            </a:extLst>
          </p:cNvPr>
          <p:cNvSpPr>
            <a:spLocks noGrp="1"/>
          </p:cNvSpPr>
          <p:nvPr>
            <p:ph idx="1"/>
          </p:nvPr>
        </p:nvSpPr>
        <p:spPr/>
        <p:txBody>
          <a:bodyPr/>
          <a:lstStyle/>
          <a:p>
            <a:pPr marL="0" indent="0" algn="l">
              <a:buNone/>
            </a:pPr>
            <a:r>
              <a:rPr lang="en-US" b="0" i="0" dirty="0">
                <a:solidFill>
                  <a:srgbClr val="374151"/>
                </a:solidFill>
                <a:effectLst/>
                <a:latin typeface="Söhne"/>
              </a:rPr>
              <a:t>Inferring the three-dimensional shape of objects by tracking their movement or motion over time.</a:t>
            </a:r>
            <a:endParaRPr lang="en-DE" b="0" i="0" dirty="0">
              <a:solidFill>
                <a:srgbClr val="202124"/>
              </a:solidFill>
              <a:effectLst/>
              <a:latin typeface="arial" panose="020B0604020202020204" pitchFamily="34" charset="0"/>
            </a:endParaRPr>
          </a:p>
        </p:txBody>
      </p:sp>
      <p:pic>
        <p:nvPicPr>
          <p:cNvPr id="2050" name="Picture 2" descr="Structure from Motion Overview - MATLAB &amp; Simulink">
            <a:extLst>
              <a:ext uri="{FF2B5EF4-FFF2-40B4-BE49-F238E27FC236}">
                <a16:creationId xmlns:a16="http://schemas.microsoft.com/office/drawing/2014/main" id="{BAE1B028-51D0-F810-FBC3-650B2B5E8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730" y="2840224"/>
            <a:ext cx="26860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ructure from Motion (SfM) process is illustrated. The structure in the |  Download Scientific Diagram">
            <a:extLst>
              <a:ext uri="{FF2B5EF4-FFF2-40B4-BE49-F238E27FC236}">
                <a16:creationId xmlns:a16="http://schemas.microsoft.com/office/drawing/2014/main" id="{652CCD79-48F4-A344-950A-964A4C3F4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146" y="3002159"/>
            <a:ext cx="2405651" cy="18113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DF] Global Structure-from-Motion and Its Application | Semantic Scholar">
            <a:extLst>
              <a:ext uri="{FF2B5EF4-FFF2-40B4-BE49-F238E27FC236}">
                <a16:creationId xmlns:a16="http://schemas.microsoft.com/office/drawing/2014/main" id="{1EBECEA3-ADA3-48B0-2576-BD9BDD771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001" y="2811385"/>
            <a:ext cx="6105617" cy="219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15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6518-DEC1-7A61-2C4F-A7C0B297181A}"/>
              </a:ext>
            </a:extLst>
          </p:cNvPr>
          <p:cNvSpPr>
            <a:spLocks noGrp="1"/>
          </p:cNvSpPr>
          <p:nvPr>
            <p:ph type="title"/>
          </p:nvPr>
        </p:nvSpPr>
        <p:spPr/>
        <p:txBody>
          <a:bodyPr/>
          <a:lstStyle/>
          <a:p>
            <a:r>
              <a:rPr lang="en-US" dirty="0"/>
              <a:t>Shape from  Texture</a:t>
            </a:r>
          </a:p>
        </p:txBody>
      </p:sp>
      <p:sp>
        <p:nvSpPr>
          <p:cNvPr id="3" name="Content Placeholder 2">
            <a:extLst>
              <a:ext uri="{FF2B5EF4-FFF2-40B4-BE49-F238E27FC236}">
                <a16:creationId xmlns:a16="http://schemas.microsoft.com/office/drawing/2014/main" id="{908CB2AD-A365-C101-8328-2DEDBFDB856B}"/>
              </a:ext>
            </a:extLst>
          </p:cNvPr>
          <p:cNvSpPr>
            <a:spLocks noGrp="1"/>
          </p:cNvSpPr>
          <p:nvPr>
            <p:ph idx="1"/>
          </p:nvPr>
        </p:nvSpPr>
        <p:spPr/>
        <p:txBody>
          <a:bodyPr/>
          <a:lstStyle/>
          <a:p>
            <a:pPr marL="0" indent="0" algn="l">
              <a:buNone/>
            </a:pPr>
            <a:r>
              <a:rPr lang="en-US" b="0" i="0" dirty="0">
                <a:solidFill>
                  <a:srgbClr val="374151"/>
                </a:solidFill>
                <a:effectLst/>
                <a:latin typeface="Söhne"/>
              </a:rPr>
              <a:t>Estimating the 3D shape of an object by analyzing the patterns and texture in its surface.</a:t>
            </a:r>
            <a:endParaRPr lang="en-US" dirty="0">
              <a:solidFill>
                <a:srgbClr val="374151"/>
              </a:solidFill>
              <a:latin typeface="Söhne"/>
            </a:endParaRPr>
          </a:p>
          <a:p>
            <a:pPr marL="0" indent="0" algn="l">
              <a:buNone/>
            </a:pPr>
            <a:r>
              <a:rPr lang="en-US" b="0" i="0" dirty="0">
                <a:solidFill>
                  <a:srgbClr val="374151"/>
                </a:solidFill>
                <a:effectLst/>
                <a:latin typeface="Söhne"/>
              </a:rPr>
              <a:t>In practice, implementing a complete </a:t>
            </a:r>
            <a:r>
              <a:rPr lang="en-US" b="0" i="0" dirty="0" err="1">
                <a:solidFill>
                  <a:srgbClr val="374151"/>
                </a:solidFill>
                <a:effectLst/>
                <a:latin typeface="Söhne"/>
              </a:rPr>
              <a:t>SfT</a:t>
            </a:r>
            <a:r>
              <a:rPr lang="en-US" b="0" i="0" dirty="0">
                <a:solidFill>
                  <a:srgbClr val="374151"/>
                </a:solidFill>
                <a:effectLst/>
                <a:latin typeface="Söhne"/>
              </a:rPr>
              <a:t> algorithm involves several complex steps, including camera calibration, dealing with different lighting conditions, and potentially using specialized libraries or custom code for depth integration.</a:t>
            </a:r>
            <a:endParaRPr lang="en-DE" b="0" i="0" dirty="0">
              <a:solidFill>
                <a:srgbClr val="202124"/>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66AF0A23-DB5F-7DF5-19D9-BCC59FB31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011" y="3741038"/>
            <a:ext cx="5346307" cy="265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81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0B66-3229-B39C-46FD-75F660D6C434}"/>
              </a:ext>
            </a:extLst>
          </p:cNvPr>
          <p:cNvSpPr>
            <a:spLocks noGrp="1"/>
          </p:cNvSpPr>
          <p:nvPr>
            <p:ph type="title"/>
          </p:nvPr>
        </p:nvSpPr>
        <p:spPr/>
        <p:txBody>
          <a:bodyPr/>
          <a:lstStyle/>
          <a:p>
            <a:r>
              <a:rPr lang="en-US" b="1" i="0" dirty="0">
                <a:effectLst/>
                <a:latin typeface="Söhne"/>
              </a:rPr>
              <a:t>Shape from X-ray or CT Scan</a:t>
            </a:r>
            <a:endParaRPr lang="en-US" dirty="0"/>
          </a:p>
        </p:txBody>
      </p:sp>
      <p:sp>
        <p:nvSpPr>
          <p:cNvPr id="3" name="Content Placeholder 2">
            <a:extLst>
              <a:ext uri="{FF2B5EF4-FFF2-40B4-BE49-F238E27FC236}">
                <a16:creationId xmlns:a16="http://schemas.microsoft.com/office/drawing/2014/main" id="{4F378B87-01D6-37FE-41BB-77ACA7B1B1AF}"/>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internal and external 3D structure of objects or organisms by using X-rays or computed tomography (CT) scans to analyze the attenuation of X-ray beams through the object.</a:t>
            </a:r>
            <a:endParaRPr lang="en-US" dirty="0"/>
          </a:p>
        </p:txBody>
      </p:sp>
      <p:pic>
        <p:nvPicPr>
          <p:cNvPr id="5122" name="Picture 2" descr="The Difference Between CT Scan And X-Ray - Kiran Lab">
            <a:extLst>
              <a:ext uri="{FF2B5EF4-FFF2-40B4-BE49-F238E27FC236}">
                <a16:creationId xmlns:a16="http://schemas.microsoft.com/office/drawing/2014/main" id="{370FC5D3-5E34-0DF1-6498-E1E0982AC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284" y="2889945"/>
            <a:ext cx="4122136" cy="24732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fficient projection and deformation of volumetric shape and intensity  models for accurate simulation of X-ray images | Semantic Scholar">
            <a:extLst>
              <a:ext uri="{FF2B5EF4-FFF2-40B4-BE49-F238E27FC236}">
                <a16:creationId xmlns:a16="http://schemas.microsoft.com/office/drawing/2014/main" id="{497CE85D-F538-E8D8-5767-1DA4DB93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33" y="2862543"/>
            <a:ext cx="7557118" cy="266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69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4485-5892-4A7B-7FAE-F2160FEA22E9}"/>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6148" name="Picture 4">
            <a:extLst>
              <a:ext uri="{FF2B5EF4-FFF2-40B4-BE49-F238E27FC236}">
                <a16:creationId xmlns:a16="http://schemas.microsoft.com/office/drawing/2014/main" id="{06EA3921-96B0-8780-B626-07C863F8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506" y="230672"/>
            <a:ext cx="3221254" cy="3102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A554A6-6374-0B26-2448-03E378F15C0C}"/>
              </a:ext>
            </a:extLst>
          </p:cNvPr>
          <p:cNvPicPr>
            <a:picLocks noChangeAspect="1"/>
          </p:cNvPicPr>
          <p:nvPr/>
        </p:nvPicPr>
        <p:blipFill>
          <a:blip r:embed="rId3"/>
          <a:stretch>
            <a:fillRect/>
          </a:stretch>
        </p:blipFill>
        <p:spPr>
          <a:xfrm>
            <a:off x="392553" y="1666703"/>
            <a:ext cx="6872876" cy="2933544"/>
          </a:xfrm>
          <a:prstGeom prst="rect">
            <a:avLst/>
          </a:prstGeom>
        </p:spPr>
      </p:pic>
      <p:pic>
        <p:nvPicPr>
          <p:cNvPr id="6150" name="Picture 6">
            <a:extLst>
              <a:ext uri="{FF2B5EF4-FFF2-40B4-BE49-F238E27FC236}">
                <a16:creationId xmlns:a16="http://schemas.microsoft.com/office/drawing/2014/main" id="{EAB21BED-DB54-F109-5EFE-31427705F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3802" y="3166097"/>
            <a:ext cx="3789425" cy="369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5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2341-5F00-4339-BAEC-BEA8814178DB}"/>
              </a:ext>
            </a:extLst>
          </p:cNvPr>
          <p:cNvSpPr>
            <a:spLocks noGrp="1"/>
          </p:cNvSpPr>
          <p:nvPr>
            <p:ph type="title"/>
          </p:nvPr>
        </p:nvSpPr>
        <p:spPr/>
        <p:txBody>
          <a:bodyPr/>
          <a:lstStyle/>
          <a:p>
            <a:r>
              <a:rPr lang="en-US" b="1" i="0" dirty="0">
                <a:effectLst/>
                <a:latin typeface="Söhne"/>
              </a:rPr>
              <a:t>Shape from X-ray or CT Scan</a:t>
            </a:r>
            <a:endParaRPr lang="en-US" dirty="0"/>
          </a:p>
        </p:txBody>
      </p:sp>
      <p:pic>
        <p:nvPicPr>
          <p:cNvPr id="7172" name="Picture 4">
            <a:extLst>
              <a:ext uri="{FF2B5EF4-FFF2-40B4-BE49-F238E27FC236}">
                <a16:creationId xmlns:a16="http://schemas.microsoft.com/office/drawing/2014/main" id="{FB3B5AAD-106B-BE15-91E6-2BEBD57AC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76" y="1970842"/>
            <a:ext cx="4845640" cy="3974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4DEBF8-6044-B3EA-7E0E-2857C87F57AE}"/>
              </a:ext>
            </a:extLst>
          </p:cNvPr>
          <p:cNvPicPr>
            <a:picLocks noChangeAspect="1"/>
          </p:cNvPicPr>
          <p:nvPr/>
        </p:nvPicPr>
        <p:blipFill>
          <a:blip r:embed="rId3"/>
          <a:stretch>
            <a:fillRect/>
          </a:stretch>
        </p:blipFill>
        <p:spPr>
          <a:xfrm>
            <a:off x="6347535" y="1853754"/>
            <a:ext cx="5645838" cy="2104557"/>
          </a:xfrm>
          <a:prstGeom prst="rect">
            <a:avLst/>
          </a:prstGeom>
        </p:spPr>
      </p:pic>
      <p:sp>
        <p:nvSpPr>
          <p:cNvPr id="9" name="TextBox 8">
            <a:extLst>
              <a:ext uri="{FF2B5EF4-FFF2-40B4-BE49-F238E27FC236}">
                <a16:creationId xmlns:a16="http://schemas.microsoft.com/office/drawing/2014/main" id="{40B64D95-C193-687F-CDB2-0851730153EA}"/>
              </a:ext>
            </a:extLst>
          </p:cNvPr>
          <p:cNvSpPr txBox="1"/>
          <p:nvPr/>
        </p:nvSpPr>
        <p:spPr>
          <a:xfrm>
            <a:off x="5844466" y="1568512"/>
            <a:ext cx="6103398" cy="307777"/>
          </a:xfrm>
          <a:prstGeom prst="rect">
            <a:avLst/>
          </a:prstGeom>
          <a:noFill/>
        </p:spPr>
        <p:txBody>
          <a:bodyPr wrap="square">
            <a:spAutoFit/>
          </a:bodyPr>
          <a:lstStyle/>
          <a:p>
            <a:r>
              <a:rPr lang="en-US" sz="1400" dirty="0"/>
              <a:t>https://www.cif.iastate.edu/sites/default/files/uploads/ACIDE/xrd1.jpg</a:t>
            </a:r>
          </a:p>
        </p:txBody>
      </p:sp>
      <p:sp>
        <p:nvSpPr>
          <p:cNvPr id="11" name="TextBox 10">
            <a:extLst>
              <a:ext uri="{FF2B5EF4-FFF2-40B4-BE49-F238E27FC236}">
                <a16:creationId xmlns:a16="http://schemas.microsoft.com/office/drawing/2014/main" id="{1A5DE2C5-0193-5759-759C-924C43A15272}"/>
              </a:ext>
            </a:extLst>
          </p:cNvPr>
          <p:cNvSpPr txBox="1"/>
          <p:nvPr/>
        </p:nvSpPr>
        <p:spPr>
          <a:xfrm>
            <a:off x="6447302" y="3958311"/>
            <a:ext cx="5448036" cy="2308324"/>
          </a:xfrm>
          <a:prstGeom prst="rect">
            <a:avLst/>
          </a:prstGeom>
          <a:noFill/>
        </p:spPr>
        <p:txBody>
          <a:bodyPr wrap="square">
            <a:spAutoFit/>
          </a:bodyPr>
          <a:lstStyle/>
          <a:p>
            <a:pPr algn="l"/>
            <a:r>
              <a:rPr lang="en-US" b="0" i="0" dirty="0">
                <a:solidFill>
                  <a:srgbClr val="040C28"/>
                </a:solidFill>
                <a:effectLst/>
                <a:latin typeface="Google Sans"/>
              </a:rPr>
              <a:t>XRD finds the geometry or shape of a molecule using X-rays</a:t>
            </a:r>
            <a:r>
              <a:rPr lang="en-US" b="0" i="0" dirty="0">
                <a:solidFill>
                  <a:srgbClr val="202124"/>
                </a:solidFill>
                <a:effectLst/>
                <a:latin typeface="Google Sans"/>
              </a:rPr>
              <a:t>. XRD techniques are based on the elastic scattering of X-rays from structures that have long range order. The X-rays get diffracted by a crystal because the wavelength of X-rays is similar to the inter-atomic spacing in the crystals.</a:t>
            </a:r>
            <a:endParaRPr lang="en-US" b="0" i="0" dirty="0">
              <a:solidFill>
                <a:srgbClr val="202124"/>
              </a:solidFill>
              <a:effectLst/>
              <a:latin typeface="Roboto" panose="02000000000000000000" pitchFamily="2" charset="0"/>
            </a:endParaRPr>
          </a:p>
          <a:p>
            <a:br>
              <a:rPr lang="en-US" b="0" i="0" dirty="0">
                <a:solidFill>
                  <a:srgbClr val="202124"/>
                </a:solidFill>
                <a:effectLst/>
                <a:latin typeface="Roboto" panose="02000000000000000000" pitchFamily="2" charset="0"/>
              </a:rPr>
            </a:br>
            <a:endParaRPr lang="en-US" dirty="0"/>
          </a:p>
        </p:txBody>
      </p:sp>
    </p:spTree>
    <p:extLst>
      <p:ext uri="{BB962C8B-B14F-4D97-AF65-F5344CB8AC3E}">
        <p14:creationId xmlns:p14="http://schemas.microsoft.com/office/powerpoint/2010/main" val="3665608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E018-CA84-5138-856C-B3E830B88330}"/>
              </a:ext>
            </a:extLst>
          </p:cNvPr>
          <p:cNvSpPr>
            <a:spLocks noGrp="1"/>
          </p:cNvSpPr>
          <p:nvPr>
            <p:ph type="title"/>
          </p:nvPr>
        </p:nvSpPr>
        <p:spPr/>
        <p:txBody>
          <a:bodyPr/>
          <a:lstStyle/>
          <a:p>
            <a:r>
              <a:rPr lang="en-US" b="1" i="0" dirty="0">
                <a:effectLst/>
                <a:latin typeface="Söhne"/>
              </a:rPr>
              <a:t>Shape from Stereopsis</a:t>
            </a:r>
            <a:endParaRPr lang="en-US" dirty="0"/>
          </a:p>
        </p:txBody>
      </p:sp>
      <p:sp>
        <p:nvSpPr>
          <p:cNvPr id="3" name="Content Placeholder 2">
            <a:extLst>
              <a:ext uri="{FF2B5EF4-FFF2-40B4-BE49-F238E27FC236}">
                <a16:creationId xmlns:a16="http://schemas.microsoft.com/office/drawing/2014/main" id="{ED75E2D9-0EFC-1CA7-0AF3-71CF612D3DCE}"/>
              </a:ext>
            </a:extLst>
          </p:cNvPr>
          <p:cNvSpPr>
            <a:spLocks noGrp="1"/>
          </p:cNvSpPr>
          <p:nvPr>
            <p:ph idx="1"/>
          </p:nvPr>
        </p:nvSpPr>
        <p:spPr/>
        <p:txBody>
          <a:bodyPr/>
          <a:lstStyle/>
          <a:p>
            <a:pPr marL="0" indent="0">
              <a:buNone/>
            </a:pPr>
            <a:r>
              <a:rPr lang="en-US" b="0" i="0" dirty="0">
                <a:solidFill>
                  <a:srgbClr val="374151"/>
                </a:solidFill>
                <a:effectLst/>
                <a:latin typeface="Söhne"/>
              </a:rPr>
              <a:t>Determining the 3D structure of objects by comparing the disparities or differences in the images seen by both eyes, which is the basis of human stereoscopic vision.</a:t>
            </a:r>
          </a:p>
          <a:p>
            <a:pPr marL="0" indent="0">
              <a:buNone/>
            </a:pPr>
            <a:r>
              <a:rPr lang="en-US" dirty="0">
                <a:solidFill>
                  <a:srgbClr val="374151"/>
                </a:solidFill>
                <a:latin typeface="Söhne"/>
              </a:rPr>
              <a:t>Check more info: </a:t>
            </a:r>
            <a:r>
              <a:rPr lang="en-US" dirty="0" err="1">
                <a:solidFill>
                  <a:srgbClr val="374151"/>
                </a:solidFill>
                <a:latin typeface="Söhne"/>
                <a:hlinkClick r:id="rId2"/>
              </a:rPr>
              <a:t>HLink</a:t>
            </a:r>
            <a:endParaRPr lang="en-US" b="0" i="0" dirty="0">
              <a:solidFill>
                <a:srgbClr val="374151"/>
              </a:solidFill>
              <a:effectLst/>
              <a:latin typeface="Söhne"/>
            </a:endParaRPr>
          </a:p>
          <a:p>
            <a:pPr marL="0" indent="0">
              <a:buNone/>
            </a:pPr>
            <a:endParaRPr lang="en-US" dirty="0"/>
          </a:p>
        </p:txBody>
      </p:sp>
      <p:pic>
        <p:nvPicPr>
          <p:cNvPr id="12" name="Picture 11">
            <a:extLst>
              <a:ext uri="{FF2B5EF4-FFF2-40B4-BE49-F238E27FC236}">
                <a16:creationId xmlns:a16="http://schemas.microsoft.com/office/drawing/2014/main" id="{23D24037-DBEA-A33A-41EC-64E71D588C35}"/>
              </a:ext>
            </a:extLst>
          </p:cNvPr>
          <p:cNvPicPr>
            <a:picLocks noChangeAspect="1"/>
          </p:cNvPicPr>
          <p:nvPr/>
        </p:nvPicPr>
        <p:blipFill>
          <a:blip r:embed="rId3"/>
          <a:stretch>
            <a:fillRect/>
          </a:stretch>
        </p:blipFill>
        <p:spPr>
          <a:xfrm>
            <a:off x="7433361" y="2770004"/>
            <a:ext cx="4236487" cy="3283477"/>
          </a:xfrm>
          <a:prstGeom prst="rect">
            <a:avLst/>
          </a:prstGeom>
        </p:spPr>
      </p:pic>
      <p:pic>
        <p:nvPicPr>
          <p:cNvPr id="1032" name="Picture 8" descr="Figure 1 from Phantom surfaces in da Vinci stereopsis. | Semantic Scholar">
            <a:extLst>
              <a:ext uri="{FF2B5EF4-FFF2-40B4-BE49-F238E27FC236}">
                <a16:creationId xmlns:a16="http://schemas.microsoft.com/office/drawing/2014/main" id="{8919941E-8B9E-4012-C2B7-66943406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0" y="3740933"/>
            <a:ext cx="5763813" cy="205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40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78DC-78C6-185D-6F82-70576E393402}"/>
              </a:ext>
            </a:extLst>
          </p:cNvPr>
          <p:cNvSpPr>
            <a:spLocks noGrp="1"/>
          </p:cNvSpPr>
          <p:nvPr>
            <p:ph type="title"/>
          </p:nvPr>
        </p:nvSpPr>
        <p:spPr/>
        <p:txBody>
          <a:bodyPr/>
          <a:lstStyle/>
          <a:p>
            <a:r>
              <a:rPr lang="en-US" b="1" i="0" dirty="0">
                <a:effectLst/>
                <a:latin typeface="Söhne"/>
              </a:rPr>
              <a:t>Photometric Stereo</a:t>
            </a:r>
            <a:endParaRPr lang="en-US" dirty="0"/>
          </a:p>
        </p:txBody>
      </p:sp>
      <p:sp>
        <p:nvSpPr>
          <p:cNvPr id="3" name="Content Placeholder 2">
            <a:extLst>
              <a:ext uri="{FF2B5EF4-FFF2-40B4-BE49-F238E27FC236}">
                <a16:creationId xmlns:a16="http://schemas.microsoft.com/office/drawing/2014/main" id="{01818510-F8C6-C0A1-F578-AE45049DD7D9}"/>
              </a:ext>
            </a:extLst>
          </p:cNvPr>
          <p:cNvSpPr>
            <a:spLocks noGrp="1"/>
          </p:cNvSpPr>
          <p:nvPr>
            <p:ph idx="1"/>
          </p:nvPr>
        </p:nvSpPr>
        <p:spPr/>
        <p:txBody>
          <a:bodyPr/>
          <a:lstStyle/>
          <a:p>
            <a:pPr marL="0" indent="0">
              <a:buNone/>
            </a:pPr>
            <a:r>
              <a:rPr lang="en-US" b="0" i="0" dirty="0">
                <a:solidFill>
                  <a:srgbClr val="374151"/>
                </a:solidFill>
                <a:effectLst/>
                <a:latin typeface="Söhne"/>
              </a:rPr>
              <a:t>A technique that calculates the surface </a:t>
            </a:r>
            <a:r>
              <a:rPr lang="en-US" b="0" i="0" dirty="0" err="1">
                <a:solidFill>
                  <a:srgbClr val="374151"/>
                </a:solidFill>
                <a:effectLst/>
                <a:latin typeface="Söhne"/>
              </a:rPr>
              <a:t>normals</a:t>
            </a:r>
            <a:r>
              <a:rPr lang="en-US" b="0" i="0" dirty="0">
                <a:solidFill>
                  <a:srgbClr val="374151"/>
                </a:solidFill>
                <a:effectLst/>
                <a:latin typeface="Söhne"/>
              </a:rPr>
              <a:t> and 3D shape of an object by capturing multiple images of the same object under different lighting conditions and analyzing how the object's appearance changes with varying lighting angles.</a:t>
            </a:r>
          </a:p>
          <a:p>
            <a:pPr marL="0" indent="0">
              <a:buNone/>
            </a:pPr>
            <a:endParaRPr lang="en-US" dirty="0">
              <a:solidFill>
                <a:srgbClr val="374151"/>
              </a:solidFill>
              <a:latin typeface="Söhne"/>
            </a:endParaRPr>
          </a:p>
        </p:txBody>
      </p:sp>
      <p:pic>
        <p:nvPicPr>
          <p:cNvPr id="8194" name="Picture 2" descr="HALCON's Imaging Software technique 'Photometric Stereo' explained -">
            <a:extLst>
              <a:ext uri="{FF2B5EF4-FFF2-40B4-BE49-F238E27FC236}">
                <a16:creationId xmlns:a16="http://schemas.microsoft.com/office/drawing/2014/main" id="{7AD1C7AC-5472-1CFC-2902-DB31896EC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168" y="3314911"/>
            <a:ext cx="4090948" cy="289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198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90AC-6DAC-85F2-EC00-28AFDEC4F80D}"/>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07F36BB1-76A4-30E1-9C06-64C8130E6798}"/>
              </a:ext>
            </a:extLst>
          </p:cNvPr>
          <p:cNvSpPr>
            <a:spLocks noGrp="1"/>
          </p:cNvSpPr>
          <p:nvPr>
            <p:ph sz="half" idx="1"/>
          </p:nvPr>
        </p:nvSpPr>
        <p:spPr/>
        <p:txBody>
          <a:bodyPr>
            <a:noAutofit/>
          </a:bodyPr>
          <a:lstStyle/>
          <a:p>
            <a:r>
              <a:rPr lang="en-US" b="0" i="0" dirty="0">
                <a:solidFill>
                  <a:srgbClr val="374151"/>
                </a:solidFill>
                <a:effectLst/>
                <a:latin typeface="Söhne"/>
              </a:rPr>
              <a:t>Introduction</a:t>
            </a:r>
          </a:p>
          <a:p>
            <a:r>
              <a:rPr lang="en-US" b="0" i="0" dirty="0">
                <a:solidFill>
                  <a:srgbClr val="374151"/>
                </a:solidFill>
                <a:effectLst/>
                <a:latin typeface="Söhne"/>
              </a:rPr>
              <a:t>Shape from Shading</a:t>
            </a:r>
          </a:p>
          <a:p>
            <a:r>
              <a:rPr lang="en-US" b="0" i="0" dirty="0">
                <a:solidFill>
                  <a:srgbClr val="374151"/>
                </a:solidFill>
                <a:effectLst/>
                <a:latin typeface="Söhne"/>
              </a:rPr>
              <a:t>Shape from Motion</a:t>
            </a:r>
          </a:p>
          <a:p>
            <a:r>
              <a:rPr lang="en-US" b="0" i="0" dirty="0">
                <a:solidFill>
                  <a:srgbClr val="374151"/>
                </a:solidFill>
                <a:effectLst/>
                <a:latin typeface="Söhne"/>
              </a:rPr>
              <a:t>Shape from Texture</a:t>
            </a:r>
          </a:p>
          <a:p>
            <a:r>
              <a:rPr lang="en-US" b="0" i="0" dirty="0">
                <a:solidFill>
                  <a:srgbClr val="374151"/>
                </a:solidFill>
                <a:effectLst/>
                <a:latin typeface="Söhne"/>
              </a:rPr>
              <a:t>Shape from Contour</a:t>
            </a:r>
          </a:p>
          <a:p>
            <a:r>
              <a:rPr lang="en-US" b="0" i="0" dirty="0">
                <a:solidFill>
                  <a:srgbClr val="374151"/>
                </a:solidFill>
                <a:effectLst/>
                <a:latin typeface="Söhne"/>
              </a:rPr>
              <a:t>Shape from Focus (</a:t>
            </a:r>
            <a:r>
              <a:rPr lang="en-US" b="0" i="0" dirty="0" err="1">
                <a:solidFill>
                  <a:srgbClr val="374151"/>
                </a:solidFill>
                <a:effectLst/>
                <a:latin typeface="Söhne"/>
              </a:rPr>
              <a:t>SfF</a:t>
            </a:r>
            <a:r>
              <a:rPr lang="en-US" b="0" i="0" dirty="0">
                <a:solidFill>
                  <a:srgbClr val="374151"/>
                </a:solidFill>
                <a:effectLst/>
                <a:latin typeface="Söhne"/>
              </a:rPr>
              <a:t>) </a:t>
            </a:r>
          </a:p>
          <a:p>
            <a:r>
              <a:rPr lang="en-US" b="0" i="0" dirty="0">
                <a:solidFill>
                  <a:srgbClr val="374151"/>
                </a:solidFill>
                <a:effectLst/>
                <a:latin typeface="Söhne"/>
              </a:rPr>
              <a:t>Shape from Stereopsis</a:t>
            </a:r>
          </a:p>
          <a:p>
            <a:r>
              <a:rPr lang="en-US" b="0" i="0" dirty="0">
                <a:solidFill>
                  <a:srgbClr val="374151"/>
                </a:solidFill>
                <a:effectLst/>
                <a:latin typeface="Söhne"/>
              </a:rPr>
              <a:t>Shape from Reflection</a:t>
            </a:r>
          </a:p>
          <a:p>
            <a:r>
              <a:rPr lang="en-US" b="0" i="0" dirty="0">
                <a:solidFill>
                  <a:srgbClr val="374151"/>
                </a:solidFill>
                <a:effectLst/>
                <a:latin typeface="Söhne"/>
              </a:rPr>
              <a:t>Shape from Infrared (</a:t>
            </a:r>
            <a:r>
              <a:rPr lang="en-US" b="0" i="0" dirty="0" err="1">
                <a:solidFill>
                  <a:srgbClr val="374151"/>
                </a:solidFill>
                <a:effectLst/>
                <a:latin typeface="Söhne"/>
              </a:rPr>
              <a:t>SfIR</a:t>
            </a:r>
            <a:r>
              <a:rPr lang="en-US" b="0" i="0" dirty="0">
                <a:solidFill>
                  <a:srgbClr val="374151"/>
                </a:solidFill>
                <a:effectLst/>
                <a:latin typeface="Söhne"/>
              </a:rPr>
              <a:t>)</a:t>
            </a:r>
            <a:endParaRPr lang="en-US" dirty="0"/>
          </a:p>
        </p:txBody>
      </p:sp>
      <p:sp>
        <p:nvSpPr>
          <p:cNvPr id="8" name="Content Placeholder 7">
            <a:extLst>
              <a:ext uri="{FF2B5EF4-FFF2-40B4-BE49-F238E27FC236}">
                <a16:creationId xmlns:a16="http://schemas.microsoft.com/office/drawing/2014/main" id="{CCAF693E-F303-EB0C-6FE7-229340D7F55B}"/>
              </a:ext>
            </a:extLst>
          </p:cNvPr>
          <p:cNvSpPr>
            <a:spLocks noGrp="1"/>
          </p:cNvSpPr>
          <p:nvPr>
            <p:ph sz="half" idx="2"/>
          </p:nvPr>
        </p:nvSpPr>
        <p:spPr>
          <a:xfrm>
            <a:off x="6413771" y="2017343"/>
            <a:ext cx="4645152" cy="4035768"/>
          </a:xfrm>
        </p:spPr>
        <p:txBody>
          <a:bodyPr>
            <a:noAutofit/>
          </a:bodyPr>
          <a:lstStyle/>
          <a:p>
            <a:r>
              <a:rPr lang="en-US" b="0" i="0" dirty="0">
                <a:solidFill>
                  <a:srgbClr val="374151"/>
                </a:solidFill>
                <a:effectLst/>
                <a:latin typeface="Söhne"/>
              </a:rPr>
              <a:t>Shape from Sound (</a:t>
            </a:r>
            <a:r>
              <a:rPr lang="en-US" b="0" i="0" dirty="0" err="1">
                <a:solidFill>
                  <a:srgbClr val="374151"/>
                </a:solidFill>
                <a:effectLst/>
                <a:latin typeface="Söhne"/>
              </a:rPr>
              <a:t>SfSd</a:t>
            </a:r>
            <a:r>
              <a:rPr lang="en-US" b="0" i="0" dirty="0">
                <a:solidFill>
                  <a:srgbClr val="374151"/>
                </a:solidFill>
                <a:effectLst/>
                <a:latin typeface="Söhne"/>
              </a:rPr>
              <a:t>)</a:t>
            </a:r>
          </a:p>
          <a:p>
            <a:r>
              <a:rPr lang="en-US" b="0" i="0" dirty="0">
                <a:solidFill>
                  <a:srgbClr val="374151"/>
                </a:solidFill>
                <a:effectLst/>
                <a:latin typeface="Söhne"/>
              </a:rPr>
              <a:t>Shape from X-ray or CT Scan</a:t>
            </a:r>
          </a:p>
          <a:p>
            <a:r>
              <a:rPr lang="en-US" b="0" i="0" dirty="0">
                <a:solidFill>
                  <a:srgbClr val="374151"/>
                </a:solidFill>
                <a:effectLst/>
                <a:latin typeface="Söhne"/>
              </a:rPr>
              <a:t>Photometric Stereo</a:t>
            </a:r>
          </a:p>
          <a:p>
            <a:r>
              <a:rPr lang="en-US" b="0" i="0" dirty="0">
                <a:solidFill>
                  <a:srgbClr val="374151"/>
                </a:solidFill>
                <a:effectLst/>
                <a:latin typeface="Söhne"/>
              </a:rPr>
              <a:t>Comparison of </a:t>
            </a:r>
            <a:r>
              <a:rPr lang="en-US" b="0" i="0" dirty="0" err="1">
                <a:solidFill>
                  <a:srgbClr val="374151"/>
                </a:solidFill>
                <a:effectLst/>
                <a:latin typeface="Söhne"/>
              </a:rPr>
              <a:t>SfS</a:t>
            </a:r>
            <a:r>
              <a:rPr lang="en-US" b="0" i="0" dirty="0">
                <a:solidFill>
                  <a:srgbClr val="374151"/>
                </a:solidFill>
                <a:effectLst/>
                <a:latin typeface="Söhne"/>
              </a:rPr>
              <a:t> and PS</a:t>
            </a:r>
          </a:p>
          <a:p>
            <a:r>
              <a:rPr lang="en-US" b="0" i="0" dirty="0">
                <a:solidFill>
                  <a:srgbClr val="374151"/>
                </a:solidFill>
                <a:effectLst/>
                <a:latin typeface="Söhne"/>
              </a:rPr>
              <a:t>Applications of Shape from X</a:t>
            </a:r>
          </a:p>
          <a:p>
            <a:r>
              <a:rPr lang="en-US" b="0" i="0" dirty="0">
                <a:solidFill>
                  <a:srgbClr val="374151"/>
                </a:solidFill>
                <a:effectLst/>
                <a:latin typeface="Söhne"/>
              </a:rPr>
              <a:t>Challenges and Future Directions</a:t>
            </a:r>
          </a:p>
          <a:p>
            <a:r>
              <a:rPr lang="en-US" b="0" i="0" dirty="0">
                <a:solidFill>
                  <a:srgbClr val="374151"/>
                </a:solidFill>
                <a:effectLst/>
                <a:latin typeface="Söhne"/>
              </a:rPr>
              <a:t>Related Works and Notable Researchers</a:t>
            </a:r>
          </a:p>
          <a:p>
            <a:r>
              <a:rPr lang="en-US" b="0" i="0" dirty="0">
                <a:solidFill>
                  <a:srgbClr val="374151"/>
                </a:solidFill>
                <a:effectLst/>
                <a:latin typeface="Söhne"/>
              </a:rPr>
              <a:t>Conclusion</a:t>
            </a:r>
          </a:p>
        </p:txBody>
      </p:sp>
    </p:spTree>
    <p:extLst>
      <p:ext uri="{BB962C8B-B14F-4D97-AF65-F5344CB8AC3E}">
        <p14:creationId xmlns:p14="http://schemas.microsoft.com/office/powerpoint/2010/main" val="1439731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8DB1E-698E-0B95-DA2A-9EA4F29BA47D}"/>
              </a:ext>
            </a:extLst>
          </p:cNvPr>
          <p:cNvSpPr>
            <a:spLocks noGrp="1"/>
          </p:cNvSpPr>
          <p:nvPr>
            <p:ph type="title"/>
          </p:nvPr>
        </p:nvSpPr>
        <p:spPr/>
        <p:txBody>
          <a:bodyPr/>
          <a:lstStyle/>
          <a:p>
            <a:r>
              <a:rPr lang="en-US" dirty="0"/>
              <a:t>Stereo Idea</a:t>
            </a:r>
          </a:p>
        </p:txBody>
      </p:sp>
      <p:pic>
        <p:nvPicPr>
          <p:cNvPr id="2050" name="Picture 2" descr="Objects Detection and Tracking Using Points Cloud Reconstructed from Linear Stereo  Vision | IntechOpen">
            <a:extLst>
              <a:ext uri="{FF2B5EF4-FFF2-40B4-BE49-F238E27FC236}">
                <a16:creationId xmlns:a16="http://schemas.microsoft.com/office/drawing/2014/main" id="{6574CCB3-61F3-1AFB-4866-3BB5EB489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73876"/>
            <a:ext cx="4213194" cy="3979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ive Stereo Vision System with Rotated Structured Light Patterns and  Two-Step Denoising Process for Improved Spatial Resolution - ScienceDirect">
            <a:extLst>
              <a:ext uri="{FF2B5EF4-FFF2-40B4-BE49-F238E27FC236}">
                <a16:creationId xmlns:a16="http://schemas.microsoft.com/office/drawing/2014/main" id="{273D69DA-B6D4-73C2-B246-484EE1F99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414" y="2222692"/>
            <a:ext cx="6022979" cy="368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80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6788-1EF4-7B06-988A-A966616AE211}"/>
              </a:ext>
            </a:extLst>
          </p:cNvPr>
          <p:cNvSpPr>
            <a:spLocks noGrp="1"/>
          </p:cNvSpPr>
          <p:nvPr>
            <p:ph type="title"/>
          </p:nvPr>
        </p:nvSpPr>
        <p:spPr/>
        <p:txBody>
          <a:bodyPr>
            <a:normAutofit/>
          </a:bodyPr>
          <a:lstStyle/>
          <a:p>
            <a:pPr algn="l"/>
            <a:r>
              <a:rPr lang="en-US" b="1" dirty="0" err="1">
                <a:solidFill>
                  <a:srgbClr val="000000"/>
                </a:solidFill>
                <a:effectLst/>
                <a:latin typeface="Roboto" panose="02000000000000000000" pitchFamily="2" charset="0"/>
              </a:rPr>
              <a:t>Epipolar</a:t>
            </a:r>
            <a:r>
              <a:rPr lang="en-US" b="1" dirty="0">
                <a:solidFill>
                  <a:srgbClr val="000000"/>
                </a:solidFill>
                <a:effectLst/>
                <a:latin typeface="Roboto" panose="02000000000000000000" pitchFamily="2" charset="0"/>
              </a:rPr>
              <a:t> Idea</a:t>
            </a:r>
            <a:br>
              <a:rPr lang="en-US" b="1" dirty="0">
                <a:solidFill>
                  <a:srgbClr val="000000"/>
                </a:solidFill>
                <a:effectLst/>
                <a:latin typeface="Roboto" panose="02000000000000000000" pitchFamily="2" charset="0"/>
              </a:rPr>
            </a:br>
            <a:endParaRPr lang="en-US" dirty="0"/>
          </a:p>
        </p:txBody>
      </p:sp>
      <p:pic>
        <p:nvPicPr>
          <p:cNvPr id="4" name="Picture 6">
            <a:extLst>
              <a:ext uri="{FF2B5EF4-FFF2-40B4-BE49-F238E27FC236}">
                <a16:creationId xmlns:a16="http://schemas.microsoft.com/office/drawing/2014/main" id="{67272B51-1ECF-98A6-DC92-B753FA2E4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095824"/>
            <a:ext cx="9188865" cy="373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00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A16F1F6-1A30-321F-1DF7-C7795B307B09}"/>
              </a:ext>
            </a:extLst>
          </p:cNvPr>
          <p:cNvGraphicFramePr>
            <a:graphicFrameLocks noGrp="1"/>
          </p:cNvGraphicFramePr>
          <p:nvPr/>
        </p:nvGraphicFramePr>
        <p:xfrm>
          <a:off x="1197017" y="108738"/>
          <a:ext cx="10237424" cy="5972462"/>
        </p:xfrm>
        <a:graphic>
          <a:graphicData uri="http://schemas.openxmlformats.org/drawingml/2006/table">
            <a:tbl>
              <a:tblPr firstRow="1" firstCol="1" bandRow="1">
                <a:tableStyleId>{5C22544A-7EE6-4342-B048-85BDC9FD1C3A}</a:tableStyleId>
              </a:tblPr>
              <a:tblGrid>
                <a:gridCol w="2559356">
                  <a:extLst>
                    <a:ext uri="{9D8B030D-6E8A-4147-A177-3AD203B41FA5}">
                      <a16:colId xmlns:a16="http://schemas.microsoft.com/office/drawing/2014/main" val="1954565951"/>
                    </a:ext>
                  </a:extLst>
                </a:gridCol>
                <a:gridCol w="2559356">
                  <a:extLst>
                    <a:ext uri="{9D8B030D-6E8A-4147-A177-3AD203B41FA5}">
                      <a16:colId xmlns:a16="http://schemas.microsoft.com/office/drawing/2014/main" val="523605144"/>
                    </a:ext>
                  </a:extLst>
                </a:gridCol>
                <a:gridCol w="2559356">
                  <a:extLst>
                    <a:ext uri="{9D8B030D-6E8A-4147-A177-3AD203B41FA5}">
                      <a16:colId xmlns:a16="http://schemas.microsoft.com/office/drawing/2014/main" val="582549877"/>
                    </a:ext>
                  </a:extLst>
                </a:gridCol>
                <a:gridCol w="2559356">
                  <a:extLst>
                    <a:ext uri="{9D8B030D-6E8A-4147-A177-3AD203B41FA5}">
                      <a16:colId xmlns:a16="http://schemas.microsoft.com/office/drawing/2014/main" val="377454375"/>
                    </a:ext>
                  </a:extLst>
                </a:gridCol>
              </a:tblGrid>
              <a:tr h="257326">
                <a:tc>
                  <a:txBody>
                    <a:bodyPr/>
                    <a:lstStyle/>
                    <a:p>
                      <a:pPr marL="0" marR="0" algn="ctr">
                        <a:lnSpc>
                          <a:spcPct val="107000"/>
                        </a:lnSpc>
                        <a:spcBef>
                          <a:spcPts val="0"/>
                        </a:spcBef>
                        <a:spcAft>
                          <a:spcPts val="0"/>
                        </a:spcAft>
                      </a:pPr>
                      <a:r>
                        <a:rPr lang="en-US" sz="1400" b="1" kern="0">
                          <a:effectLst/>
                        </a:rPr>
                        <a:t>Method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Pros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Cons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gn="ctr">
                        <a:lnSpc>
                          <a:spcPct val="107000"/>
                        </a:lnSpc>
                        <a:spcBef>
                          <a:spcPts val="0"/>
                        </a:spcBef>
                        <a:spcAft>
                          <a:spcPts val="0"/>
                        </a:spcAft>
                      </a:pPr>
                      <a:r>
                        <a:rPr lang="en-US" sz="1400" b="1" kern="0">
                          <a:effectLst/>
                        </a:rPr>
                        <a:t>Applications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62547464"/>
                  </a:ext>
                </a:extLst>
              </a:tr>
              <a:tr h="500700">
                <a:tc>
                  <a:txBody>
                    <a:bodyPr/>
                    <a:lstStyle/>
                    <a:p>
                      <a:pPr marL="0" marR="0">
                        <a:lnSpc>
                          <a:spcPct val="107000"/>
                        </a:lnSpc>
                        <a:spcBef>
                          <a:spcPts val="0"/>
                        </a:spcBef>
                        <a:spcAft>
                          <a:spcPts val="0"/>
                        </a:spcAft>
                      </a:pPr>
                      <a:r>
                        <a:rPr lang="en-US" sz="1400" b="1" kern="0">
                          <a:effectLst/>
                        </a:rPr>
                        <a:t>Shape from Shading</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Works with single images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Sensitivity to lighting conditions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Robotics, surface inspection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3307471379"/>
                  </a:ext>
                </a:extLst>
              </a:tr>
              <a:tr h="500700">
                <a:tc>
                  <a:txBody>
                    <a:bodyPr/>
                    <a:lstStyle/>
                    <a:p>
                      <a:pPr marL="0" marR="0">
                        <a:lnSpc>
                          <a:spcPct val="107000"/>
                        </a:lnSpc>
                        <a:spcBef>
                          <a:spcPts val="0"/>
                        </a:spcBef>
                        <a:spcAft>
                          <a:spcPts val="0"/>
                        </a:spcAft>
                      </a:pPr>
                      <a:r>
                        <a:rPr lang="en-US" sz="1400" b="1" kern="0">
                          <a:effectLst/>
                        </a:rPr>
                        <a:t>Shape from Motion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Can work in dynamic scenes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moving objects or camera</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Motion tracking, 3D reconstruction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21876799"/>
                  </a:ext>
                </a:extLst>
              </a:tr>
              <a:tr h="500700">
                <a:tc>
                  <a:txBody>
                    <a:bodyPr/>
                    <a:lstStyle/>
                    <a:p>
                      <a:pPr marL="0" marR="0">
                        <a:lnSpc>
                          <a:spcPct val="107000"/>
                        </a:lnSpc>
                        <a:spcBef>
                          <a:spcPts val="0"/>
                        </a:spcBef>
                        <a:spcAft>
                          <a:spcPts val="0"/>
                        </a:spcAft>
                      </a:pPr>
                      <a:r>
                        <a:rPr lang="en-US" sz="1400" b="1" kern="0">
                          <a:effectLst/>
                        </a:rPr>
                        <a:t>Shape from Texture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Works well with textured surfaces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Limited applicability on uniform surfaces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Object recognition, surface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066593133"/>
                  </a:ext>
                </a:extLst>
              </a:tr>
              <a:tr h="500700">
                <a:tc>
                  <a:txBody>
                    <a:bodyPr/>
                    <a:lstStyle/>
                    <a:p>
                      <a:pPr marL="0" marR="0">
                        <a:lnSpc>
                          <a:spcPct val="107000"/>
                        </a:lnSpc>
                        <a:spcBef>
                          <a:spcPts val="0"/>
                        </a:spcBef>
                        <a:spcAft>
                          <a:spcPts val="0"/>
                        </a:spcAft>
                      </a:pPr>
                      <a:r>
                        <a:rPr lang="en-US" sz="1400" b="1" kern="0">
                          <a:effectLst/>
                        </a:rPr>
                        <a:t>Shape from Contour</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 Extracts detailed object boundaries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Sensitive to noise and occlusions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Object recognition, edge detection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49579943"/>
                  </a:ext>
                </a:extLst>
              </a:tr>
              <a:tr h="708136">
                <a:tc>
                  <a:txBody>
                    <a:bodyPr/>
                    <a:lstStyle/>
                    <a:p>
                      <a:pPr marL="0" marR="0">
                        <a:lnSpc>
                          <a:spcPct val="107000"/>
                        </a:lnSpc>
                        <a:spcBef>
                          <a:spcPts val="0"/>
                        </a:spcBef>
                        <a:spcAft>
                          <a:spcPts val="0"/>
                        </a:spcAft>
                      </a:pPr>
                      <a:r>
                        <a:rPr lang="en-US" sz="1400" b="1" kern="0" dirty="0">
                          <a:effectLst/>
                        </a:rPr>
                        <a:t>Shape from Focus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Accurate depth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multiple images with different focus settings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Microscopy, depth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623883066"/>
                  </a:ext>
                </a:extLst>
              </a:tr>
              <a:tr h="500700">
                <a:tc>
                  <a:txBody>
                    <a:bodyPr/>
                    <a:lstStyle/>
                    <a:p>
                      <a:pPr marL="0" marR="0">
                        <a:lnSpc>
                          <a:spcPct val="107000"/>
                        </a:lnSpc>
                        <a:spcBef>
                          <a:spcPts val="0"/>
                        </a:spcBef>
                        <a:spcAft>
                          <a:spcPts val="0"/>
                        </a:spcAft>
                      </a:pPr>
                      <a:r>
                        <a:rPr lang="en-US" sz="1400" b="1" kern="0">
                          <a:effectLst/>
                        </a:rPr>
                        <a:t>Shape from Stereopsis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Provides accurate depth information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calibration and known camera parameters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3D modeling, depth perception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3762301575"/>
                  </a:ext>
                </a:extLst>
              </a:tr>
              <a:tr h="500700">
                <a:tc>
                  <a:txBody>
                    <a:bodyPr/>
                    <a:lstStyle/>
                    <a:p>
                      <a:pPr marL="0" marR="0">
                        <a:lnSpc>
                          <a:spcPct val="107000"/>
                        </a:lnSpc>
                        <a:spcBef>
                          <a:spcPts val="0"/>
                        </a:spcBef>
                        <a:spcAft>
                          <a:spcPts val="0"/>
                        </a:spcAft>
                      </a:pPr>
                      <a:r>
                        <a:rPr lang="en-US" sz="1400" b="1" kern="0">
                          <a:effectLst/>
                        </a:rPr>
                        <a:t>Shape from Reflection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Infers shape from specularities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applicability on non-reflective surfaces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Surface quality inspection, material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885428629"/>
                  </a:ext>
                </a:extLst>
              </a:tr>
              <a:tr h="500700">
                <a:tc>
                  <a:txBody>
                    <a:bodyPr/>
                    <a:lstStyle/>
                    <a:p>
                      <a:pPr marL="0" marR="0">
                        <a:lnSpc>
                          <a:spcPct val="107000"/>
                        </a:lnSpc>
                        <a:spcBef>
                          <a:spcPts val="0"/>
                        </a:spcBef>
                        <a:spcAft>
                          <a:spcPts val="0"/>
                        </a:spcAft>
                      </a:pPr>
                      <a:r>
                        <a:rPr lang="en-US" sz="1400" b="1" kern="0">
                          <a:effectLst/>
                        </a:rPr>
                        <a:t>Shape from Infrared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Works in low-light or dark environments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details about surface characteristics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Night vision, surveillance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84982563"/>
                  </a:ext>
                </a:extLst>
              </a:tr>
              <a:tr h="500700">
                <a:tc>
                  <a:txBody>
                    <a:bodyPr/>
                    <a:lstStyle/>
                    <a:p>
                      <a:pPr marL="0" marR="0">
                        <a:lnSpc>
                          <a:spcPct val="107000"/>
                        </a:lnSpc>
                        <a:spcBef>
                          <a:spcPts val="0"/>
                        </a:spcBef>
                        <a:spcAft>
                          <a:spcPts val="0"/>
                        </a:spcAft>
                      </a:pPr>
                      <a:r>
                        <a:rPr lang="en-US" sz="1400" b="1" kern="0">
                          <a:effectLst/>
                        </a:rPr>
                        <a:t>Shape from Sound</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Penetrates through obstacles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Limited accuracy in complex environments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Echolocation, underwater mapping</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1946701300"/>
                  </a:ext>
                </a:extLst>
              </a:tr>
              <a:tr h="500700">
                <a:tc>
                  <a:txBody>
                    <a:bodyPr/>
                    <a:lstStyle/>
                    <a:p>
                      <a:pPr marL="0" marR="0">
                        <a:lnSpc>
                          <a:spcPct val="107000"/>
                        </a:lnSpc>
                        <a:spcBef>
                          <a:spcPts val="0"/>
                        </a:spcBef>
                        <a:spcAft>
                          <a:spcPts val="0"/>
                        </a:spcAft>
                      </a:pPr>
                      <a:r>
                        <a:rPr lang="en-US" sz="1400" b="1" kern="0">
                          <a:effectLst/>
                        </a:rPr>
                        <a:t>Shape from X-ray/CT</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Reveals internal structure</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Radiation exposure, specialized equipment</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Medical imaging, material analysis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983142721"/>
                  </a:ext>
                </a:extLst>
              </a:tr>
              <a:tr h="500700">
                <a:tc>
                  <a:txBody>
                    <a:bodyPr/>
                    <a:lstStyle/>
                    <a:p>
                      <a:pPr marL="0" marR="0">
                        <a:lnSpc>
                          <a:spcPct val="107000"/>
                        </a:lnSpc>
                        <a:spcBef>
                          <a:spcPts val="0"/>
                        </a:spcBef>
                        <a:spcAft>
                          <a:spcPts val="0"/>
                        </a:spcAft>
                      </a:pPr>
                      <a:r>
                        <a:rPr lang="en-US" sz="1400" b="1" kern="0">
                          <a:effectLst/>
                        </a:rPr>
                        <a:t>Photometric Stereo</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Accurate surface normal estimation</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a:effectLst/>
                        </a:rPr>
                        <a:t>- Requires controlled lighting conditions</a:t>
                      </a:r>
                      <a:endParaRPr lang="en-US" sz="1400" b="1" kern="10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tc>
                  <a:txBody>
                    <a:bodyPr/>
                    <a:lstStyle/>
                    <a:p>
                      <a:pPr marL="0" marR="0">
                        <a:lnSpc>
                          <a:spcPct val="107000"/>
                        </a:lnSpc>
                        <a:spcBef>
                          <a:spcPts val="0"/>
                        </a:spcBef>
                        <a:spcAft>
                          <a:spcPts val="0"/>
                        </a:spcAft>
                      </a:pPr>
                      <a:r>
                        <a:rPr lang="en-US" sz="1400" b="1" kern="0" dirty="0">
                          <a:effectLst/>
                        </a:rPr>
                        <a:t>Surface inspection, facial recognition</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7762" marR="7762" marT="7762" marB="7762" anchor="b"/>
                </a:tc>
                <a:extLst>
                  <a:ext uri="{0D108BD9-81ED-4DB2-BD59-A6C34878D82A}">
                    <a16:rowId xmlns:a16="http://schemas.microsoft.com/office/drawing/2014/main" val="2423488393"/>
                  </a:ext>
                </a:extLst>
              </a:tr>
            </a:tbl>
          </a:graphicData>
        </a:graphic>
      </p:graphicFrame>
    </p:spTree>
    <p:extLst>
      <p:ext uri="{BB962C8B-B14F-4D97-AF65-F5344CB8AC3E}">
        <p14:creationId xmlns:p14="http://schemas.microsoft.com/office/powerpoint/2010/main" val="3271515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DF1-BBF1-39E3-673A-5862AAE656BE}"/>
              </a:ext>
            </a:extLst>
          </p:cNvPr>
          <p:cNvSpPr>
            <a:spLocks noGrp="1"/>
          </p:cNvSpPr>
          <p:nvPr>
            <p:ph type="title"/>
          </p:nvPr>
        </p:nvSpPr>
        <p:spPr/>
        <p:txBody>
          <a:bodyPr/>
          <a:lstStyle/>
          <a:p>
            <a:r>
              <a:rPr lang="en-US" b="1" i="0" dirty="0">
                <a:effectLst/>
                <a:latin typeface="Söhne"/>
              </a:rPr>
              <a:t>Applications of Shape from X</a:t>
            </a:r>
            <a:endParaRPr lang="en-US" dirty="0"/>
          </a:p>
        </p:txBody>
      </p:sp>
      <p:sp>
        <p:nvSpPr>
          <p:cNvPr id="3" name="Content Placeholder 2">
            <a:extLst>
              <a:ext uri="{FF2B5EF4-FFF2-40B4-BE49-F238E27FC236}">
                <a16:creationId xmlns:a16="http://schemas.microsoft.com/office/drawing/2014/main" id="{9F84C3D0-C778-374E-5CB4-B4E0C1826971}"/>
              </a:ext>
            </a:extLst>
          </p:cNvPr>
          <p:cNvSpPr>
            <a:spLocks noGrp="1"/>
          </p:cNvSpPr>
          <p:nvPr>
            <p:ph idx="1"/>
          </p:nvPr>
        </p:nvSpPr>
        <p:spPr/>
        <p:txBody>
          <a:bodyPr>
            <a:normAutofit fontScale="92500" lnSpcReduction="20000"/>
          </a:bodyPr>
          <a:lstStyle/>
          <a:p>
            <a:r>
              <a:rPr lang="en-US" b="0" i="0" dirty="0">
                <a:solidFill>
                  <a:srgbClr val="374151"/>
                </a:solidFill>
                <a:effectLst/>
                <a:latin typeface="Söhne"/>
              </a:rPr>
              <a:t>Autopilot (</a:t>
            </a:r>
            <a:r>
              <a:rPr lang="en-US" b="0" i="0" dirty="0" err="1">
                <a:solidFill>
                  <a:srgbClr val="374151"/>
                </a:solidFill>
                <a:effectLst/>
                <a:latin typeface="Söhne"/>
              </a:rPr>
              <a:t>i.e:Tesla</a:t>
            </a:r>
            <a:r>
              <a:rPr lang="en-US" b="0" i="0" dirty="0">
                <a:solidFill>
                  <a:srgbClr val="374151"/>
                </a:solidFill>
                <a:effectLst/>
                <a:latin typeface="Söhne"/>
              </a:rPr>
              <a:t> cars)</a:t>
            </a:r>
          </a:p>
          <a:p>
            <a:r>
              <a:rPr lang="en-US" b="0" i="0" dirty="0">
                <a:solidFill>
                  <a:srgbClr val="374151"/>
                </a:solidFill>
                <a:effectLst/>
                <a:latin typeface="Söhne"/>
              </a:rPr>
              <a:t>Sonars 3d reconstruction (</a:t>
            </a:r>
            <a:r>
              <a:rPr lang="en-US" b="0" i="0" dirty="0" err="1">
                <a:solidFill>
                  <a:srgbClr val="374151"/>
                </a:solidFill>
                <a:effectLst/>
                <a:latin typeface="Söhne"/>
              </a:rPr>
              <a:t>i.e</a:t>
            </a:r>
            <a:r>
              <a:rPr lang="en-US" b="0" i="0" dirty="0">
                <a:solidFill>
                  <a:srgbClr val="374151"/>
                </a:solidFill>
                <a:effectLst/>
                <a:latin typeface="Söhne"/>
              </a:rPr>
              <a:t>: fishing </a:t>
            </a:r>
            <a:r>
              <a:rPr lang="en-US" b="0" i="0" dirty="0" err="1">
                <a:solidFill>
                  <a:srgbClr val="374151"/>
                </a:solidFill>
                <a:effectLst/>
                <a:latin typeface="Söhne"/>
              </a:rPr>
              <a:t>bussinness</a:t>
            </a:r>
            <a:r>
              <a:rPr lang="en-US" dirty="0">
                <a:solidFill>
                  <a:srgbClr val="374151"/>
                </a:solidFill>
                <a:latin typeface="Söhne"/>
              </a:rPr>
              <a:t>)</a:t>
            </a:r>
            <a:endParaRPr lang="en-US" b="0" i="0" dirty="0">
              <a:solidFill>
                <a:srgbClr val="374151"/>
              </a:solidFill>
              <a:effectLst/>
              <a:latin typeface="Söhne"/>
            </a:endParaRPr>
          </a:p>
          <a:p>
            <a:r>
              <a:rPr lang="en-US" dirty="0">
                <a:solidFill>
                  <a:srgbClr val="374151"/>
                </a:solidFill>
                <a:latin typeface="Söhne"/>
              </a:rPr>
              <a:t>AR/VR , AR Games</a:t>
            </a:r>
          </a:p>
          <a:p>
            <a:r>
              <a:rPr lang="en-US" b="0" i="0" dirty="0">
                <a:solidFill>
                  <a:srgbClr val="202124"/>
                </a:solidFill>
                <a:effectLst/>
                <a:latin typeface="Google Sans"/>
              </a:rPr>
              <a:t>Metaverse</a:t>
            </a:r>
          </a:p>
          <a:p>
            <a:r>
              <a:rPr lang="en-US" dirty="0">
                <a:solidFill>
                  <a:srgbClr val="202124"/>
                </a:solidFill>
                <a:latin typeface="Google Sans"/>
              </a:rPr>
              <a:t>Google earth</a:t>
            </a:r>
          </a:p>
          <a:p>
            <a:r>
              <a:rPr lang="en-US" b="0" i="0" dirty="0">
                <a:solidFill>
                  <a:srgbClr val="202124"/>
                </a:solidFill>
                <a:effectLst/>
                <a:latin typeface="Google Sans"/>
              </a:rPr>
              <a:t>Automated guided vehicle</a:t>
            </a:r>
          </a:p>
          <a:p>
            <a:r>
              <a:rPr lang="en-US" b="0" i="0" dirty="0">
                <a:solidFill>
                  <a:srgbClr val="0F0F0F"/>
                </a:solidFill>
                <a:effectLst/>
                <a:latin typeface="Söhne"/>
              </a:rPr>
              <a:t>Medical Diagnosis</a:t>
            </a:r>
          </a:p>
          <a:p>
            <a:r>
              <a:rPr lang="en-US" dirty="0" err="1">
                <a:solidFill>
                  <a:srgbClr val="0F0F0F"/>
                </a:solidFill>
                <a:latin typeface="Söhne"/>
              </a:rPr>
              <a:t>etc</a:t>
            </a:r>
            <a:endParaRPr lang="en-US" b="0" i="0" dirty="0">
              <a:solidFill>
                <a:srgbClr val="202124"/>
              </a:solidFill>
              <a:effectLst/>
              <a:latin typeface="Google Sans"/>
            </a:endParaRPr>
          </a:p>
          <a:p>
            <a:endParaRPr lang="en-US" b="0" i="0" dirty="0">
              <a:solidFill>
                <a:srgbClr val="202124"/>
              </a:solidFill>
              <a:effectLst/>
              <a:latin typeface="Google Sans"/>
            </a:endParaRPr>
          </a:p>
        </p:txBody>
      </p:sp>
      <p:pic>
        <p:nvPicPr>
          <p:cNvPr id="4" name="Picture 2" descr="alt text">
            <a:extLst>
              <a:ext uri="{FF2B5EF4-FFF2-40B4-BE49-F238E27FC236}">
                <a16:creationId xmlns:a16="http://schemas.microsoft.com/office/drawing/2014/main" id="{51369C9E-E51A-1F5E-E6E9-74D24E2FC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809" y="2894120"/>
            <a:ext cx="6101023" cy="323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436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E34B-5D3C-5CEF-4831-8A3B7EF58CD0}"/>
              </a:ext>
            </a:extLst>
          </p:cNvPr>
          <p:cNvSpPr>
            <a:spLocks noGrp="1"/>
          </p:cNvSpPr>
          <p:nvPr>
            <p:ph type="title"/>
          </p:nvPr>
        </p:nvSpPr>
        <p:spPr/>
        <p:txBody>
          <a:bodyPr/>
          <a:lstStyle/>
          <a:p>
            <a:r>
              <a:rPr lang="en-US" dirty="0"/>
              <a:t>Algorithms</a:t>
            </a:r>
          </a:p>
        </p:txBody>
      </p:sp>
      <p:sp>
        <p:nvSpPr>
          <p:cNvPr id="3" name="Content Placeholder 2">
            <a:extLst>
              <a:ext uri="{FF2B5EF4-FFF2-40B4-BE49-F238E27FC236}">
                <a16:creationId xmlns:a16="http://schemas.microsoft.com/office/drawing/2014/main" id="{91FBB38F-DC37-2CBB-C2C0-BE2E16D67DBF}"/>
              </a:ext>
            </a:extLst>
          </p:cNvPr>
          <p:cNvSpPr>
            <a:spLocks noGrp="1"/>
          </p:cNvSpPr>
          <p:nvPr>
            <p:ph idx="1"/>
          </p:nvPr>
        </p:nvSpPr>
        <p:spPr/>
        <p:txBody>
          <a:bodyPr/>
          <a:lstStyle/>
          <a:p>
            <a:r>
              <a:rPr lang="en-US" dirty="0" err="1"/>
              <a:t>MonoCular</a:t>
            </a:r>
            <a:r>
              <a:rPr lang="en-US" dirty="0"/>
              <a:t> Estimation		</a:t>
            </a:r>
            <a:r>
              <a:rPr lang="en-US" dirty="0">
                <a:sym typeface="Wingdings" panose="05000000000000000000" pitchFamily="2" charset="2"/>
              </a:rPr>
              <a:t>  Single images</a:t>
            </a:r>
            <a:endParaRPr lang="en-US" dirty="0"/>
          </a:p>
          <a:p>
            <a:r>
              <a:rPr lang="en-US" dirty="0"/>
              <a:t>Stereo Estimation		</a:t>
            </a:r>
            <a:r>
              <a:rPr lang="en-US" dirty="0">
                <a:sym typeface="Wingdings" panose="05000000000000000000" pitchFamily="2" charset="2"/>
              </a:rPr>
              <a:t>  multiple images</a:t>
            </a:r>
            <a:endParaRPr lang="en-US" dirty="0"/>
          </a:p>
        </p:txBody>
      </p:sp>
    </p:spTree>
    <p:extLst>
      <p:ext uri="{BB962C8B-B14F-4D97-AF65-F5344CB8AC3E}">
        <p14:creationId xmlns:p14="http://schemas.microsoft.com/office/powerpoint/2010/main" val="3319277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08DC-DEC6-160E-ACB6-E25782F1A55E}"/>
              </a:ext>
            </a:extLst>
          </p:cNvPr>
          <p:cNvSpPr>
            <a:spLocks noGrp="1"/>
          </p:cNvSpPr>
          <p:nvPr>
            <p:ph type="title"/>
          </p:nvPr>
        </p:nvSpPr>
        <p:spPr/>
        <p:txBody>
          <a:bodyPr/>
          <a:lstStyle/>
          <a:p>
            <a:r>
              <a:rPr lang="en-US" b="1" i="0" dirty="0">
                <a:effectLst/>
                <a:latin typeface="Söhne"/>
              </a:rPr>
              <a:t>Photometric Stereo (</a:t>
            </a:r>
            <a:r>
              <a:rPr lang="en-US" b="1" i="0" dirty="0" err="1">
                <a:effectLst/>
                <a:latin typeface="Söhne"/>
              </a:rPr>
              <a:t>Cont</a:t>
            </a:r>
            <a:r>
              <a:rPr lang="en-US" b="1" i="0" dirty="0">
                <a:effectLst/>
                <a:latin typeface="Söhne"/>
              </a:rPr>
              <a:t>…)</a:t>
            </a:r>
            <a:endParaRPr lang="en-US" dirty="0"/>
          </a:p>
        </p:txBody>
      </p:sp>
      <p:pic>
        <p:nvPicPr>
          <p:cNvPr id="5124" name="Picture 4" descr="Hand picked feature matches">
            <a:extLst>
              <a:ext uri="{FF2B5EF4-FFF2-40B4-BE49-F238E27FC236}">
                <a16:creationId xmlns:a16="http://schemas.microsoft.com/office/drawing/2014/main" id="{086CADCC-908D-44E8-30CC-D4139718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13" y="1426901"/>
            <a:ext cx="8111251" cy="4560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al world scene captured from two different view points">
            <a:extLst>
              <a:ext uri="{FF2B5EF4-FFF2-40B4-BE49-F238E27FC236}">
                <a16:creationId xmlns:a16="http://schemas.microsoft.com/office/drawing/2014/main" id="{03E61FE8-27BD-D70D-CD4A-E744D65CC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295" y="109002"/>
            <a:ext cx="4763292" cy="21192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0CD358-745E-D50A-32FC-2640E33948C7}"/>
              </a:ext>
            </a:extLst>
          </p:cNvPr>
          <p:cNvSpPr txBox="1"/>
          <p:nvPr/>
        </p:nvSpPr>
        <p:spPr>
          <a:xfrm>
            <a:off x="331413" y="1426901"/>
            <a:ext cx="6103398"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Hand picked feature matches.</a:t>
            </a:r>
            <a:endParaRPr lang="en-US" dirty="0"/>
          </a:p>
        </p:txBody>
      </p:sp>
      <p:sp>
        <p:nvSpPr>
          <p:cNvPr id="9" name="TextBox 8">
            <a:extLst>
              <a:ext uri="{FF2B5EF4-FFF2-40B4-BE49-F238E27FC236}">
                <a16:creationId xmlns:a16="http://schemas.microsoft.com/office/drawing/2014/main" id="{F84C5DCA-0C61-7A6C-3F4F-E0B63D710F5F}"/>
              </a:ext>
            </a:extLst>
          </p:cNvPr>
          <p:cNvSpPr txBox="1"/>
          <p:nvPr/>
        </p:nvSpPr>
        <p:spPr>
          <a:xfrm>
            <a:off x="7097295" y="109002"/>
            <a:ext cx="4443676"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Original images</a:t>
            </a:r>
            <a:endParaRPr lang="en-US" dirty="0"/>
          </a:p>
        </p:txBody>
      </p:sp>
      <p:pic>
        <p:nvPicPr>
          <p:cNvPr id="5126" name="Picture 6" descr="Triangulation of single 3D point in two view geometry.">
            <a:extLst>
              <a:ext uri="{FF2B5EF4-FFF2-40B4-BE49-F238E27FC236}">
                <a16:creationId xmlns:a16="http://schemas.microsoft.com/office/drawing/2014/main" id="{251EC081-61AD-AD4B-008A-EEDE55449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32" y="2769099"/>
            <a:ext cx="4134617" cy="258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9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75A-3570-F7E5-146F-DBBE3509080D}"/>
              </a:ext>
            </a:extLst>
          </p:cNvPr>
          <p:cNvSpPr>
            <a:spLocks noGrp="1"/>
          </p:cNvSpPr>
          <p:nvPr>
            <p:ph type="title"/>
          </p:nvPr>
        </p:nvSpPr>
        <p:spPr/>
        <p:txBody>
          <a:bodyPr/>
          <a:lstStyle/>
          <a:p>
            <a:r>
              <a:rPr lang="en-US" b="1" i="0" dirty="0">
                <a:effectLst/>
                <a:latin typeface="Söhne"/>
              </a:rPr>
              <a:t>Photometric Stereo (</a:t>
            </a:r>
            <a:r>
              <a:rPr lang="en-US" b="1" i="0" dirty="0" err="1">
                <a:effectLst/>
                <a:latin typeface="Söhne"/>
              </a:rPr>
              <a:t>Cont</a:t>
            </a:r>
            <a:r>
              <a:rPr lang="en-US" b="1" i="0" dirty="0">
                <a:effectLst/>
                <a:latin typeface="Söhne"/>
              </a:rPr>
              <a:t>…)</a:t>
            </a:r>
            <a:endParaRPr lang="en-US" dirty="0"/>
          </a:p>
        </p:txBody>
      </p:sp>
      <p:pic>
        <p:nvPicPr>
          <p:cNvPr id="3074" name="Picture 2" descr="Feature Matching -output">
            <a:extLst>
              <a:ext uri="{FF2B5EF4-FFF2-40B4-BE49-F238E27FC236}">
                <a16:creationId xmlns:a16="http://schemas.microsoft.com/office/drawing/2014/main" id="{E7655983-8812-4110-4D7F-93653D8E1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057" y="2030577"/>
            <a:ext cx="8066386" cy="37385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6DD135A-4E6C-28E2-EF2A-C47FAA2E508B}"/>
              </a:ext>
            </a:extLst>
          </p:cNvPr>
          <p:cNvSpPr>
            <a:spLocks noGrp="1"/>
          </p:cNvSpPr>
          <p:nvPr>
            <p:ph idx="1"/>
          </p:nvPr>
        </p:nvSpPr>
        <p:spPr>
          <a:xfrm>
            <a:off x="3879071" y="5727483"/>
            <a:ext cx="4576358" cy="436999"/>
          </a:xfrm>
        </p:spPr>
        <p:txBody>
          <a:bodyPr/>
          <a:lstStyle/>
          <a:p>
            <a:pPr marL="0" indent="0">
              <a:buNone/>
            </a:pPr>
            <a:r>
              <a:rPr lang="en-US" b="1" i="0" dirty="0">
                <a:solidFill>
                  <a:srgbClr val="3C3C3C"/>
                </a:solidFill>
                <a:effectLst/>
                <a:latin typeface="Roboto" panose="02000000000000000000" pitchFamily="2" charset="0"/>
              </a:rPr>
              <a:t>Results of feature detection algorithm</a:t>
            </a:r>
            <a:endParaRPr lang="en-US" b="1" dirty="0"/>
          </a:p>
        </p:txBody>
      </p:sp>
    </p:spTree>
    <p:extLst>
      <p:ext uri="{BB962C8B-B14F-4D97-AF65-F5344CB8AC3E}">
        <p14:creationId xmlns:p14="http://schemas.microsoft.com/office/powerpoint/2010/main" val="1352951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3D5A-BAC1-B085-0543-C141EE785A4D}"/>
              </a:ext>
            </a:extLst>
          </p:cNvPr>
          <p:cNvSpPr>
            <a:spLocks noGrp="1"/>
          </p:cNvSpPr>
          <p:nvPr>
            <p:ph type="title"/>
          </p:nvPr>
        </p:nvSpPr>
        <p:spPr/>
        <p:txBody>
          <a:bodyPr/>
          <a:lstStyle/>
          <a:p>
            <a:r>
              <a:rPr lang="en-US" b="0" i="0" dirty="0">
                <a:solidFill>
                  <a:srgbClr val="3C3C3C"/>
                </a:solidFill>
                <a:effectLst/>
                <a:latin typeface="Roboto" panose="02000000000000000000" pitchFamily="2" charset="0"/>
              </a:rPr>
              <a:t>template matching</a:t>
            </a:r>
            <a:endParaRPr lang="en-US" dirty="0"/>
          </a:p>
        </p:txBody>
      </p:sp>
      <p:pic>
        <p:nvPicPr>
          <p:cNvPr id="6146" name="Picture 2" descr="Multiple matched points using template matching">
            <a:extLst>
              <a:ext uri="{FF2B5EF4-FFF2-40B4-BE49-F238E27FC236}">
                <a16:creationId xmlns:a16="http://schemas.microsoft.com/office/drawing/2014/main" id="{287A5E27-5F08-DEA4-442B-3FF587EA7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963" y="1909239"/>
            <a:ext cx="8558074" cy="3202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BD51A-BDFD-DF53-2542-160D8EE2595F}"/>
              </a:ext>
            </a:extLst>
          </p:cNvPr>
          <p:cNvSpPr txBox="1"/>
          <p:nvPr/>
        </p:nvSpPr>
        <p:spPr>
          <a:xfrm>
            <a:off x="3282519" y="5167316"/>
            <a:ext cx="6103398" cy="369332"/>
          </a:xfrm>
          <a:prstGeom prst="rect">
            <a:avLst/>
          </a:prstGeom>
          <a:noFill/>
        </p:spPr>
        <p:txBody>
          <a:bodyPr wrap="square">
            <a:spAutoFit/>
          </a:bodyPr>
          <a:lstStyle/>
          <a:p>
            <a:r>
              <a:rPr lang="en-US" b="0" i="0" dirty="0">
                <a:solidFill>
                  <a:srgbClr val="3C3C3C"/>
                </a:solidFill>
                <a:effectLst/>
                <a:latin typeface="Roboto" panose="02000000000000000000" pitchFamily="2" charset="0"/>
              </a:rPr>
              <a:t>Multiple matched points using template matching.</a:t>
            </a:r>
            <a:endParaRPr lang="en-US" dirty="0"/>
          </a:p>
        </p:txBody>
      </p:sp>
    </p:spTree>
    <p:extLst>
      <p:ext uri="{BB962C8B-B14F-4D97-AF65-F5344CB8AC3E}">
        <p14:creationId xmlns:p14="http://schemas.microsoft.com/office/powerpoint/2010/main" val="467360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076E-0D0C-1D13-F6FD-4613A79D6212}"/>
              </a:ext>
            </a:extLst>
          </p:cNvPr>
          <p:cNvSpPr>
            <a:spLocks noGrp="1"/>
          </p:cNvSpPr>
          <p:nvPr>
            <p:ph type="title"/>
          </p:nvPr>
        </p:nvSpPr>
        <p:spPr/>
        <p:txBody>
          <a:bodyPr/>
          <a:lstStyle/>
          <a:p>
            <a:r>
              <a:rPr lang="en-US" dirty="0" err="1"/>
              <a:t>epipolar</a:t>
            </a:r>
            <a:r>
              <a:rPr lang="en-US" dirty="0"/>
              <a:t> lines</a:t>
            </a:r>
          </a:p>
        </p:txBody>
      </p:sp>
      <p:sp>
        <p:nvSpPr>
          <p:cNvPr id="3" name="Content Placeholder 2">
            <a:extLst>
              <a:ext uri="{FF2B5EF4-FFF2-40B4-BE49-F238E27FC236}">
                <a16:creationId xmlns:a16="http://schemas.microsoft.com/office/drawing/2014/main" id="{C30A3A55-324E-FBC3-C101-7276DCA5666B}"/>
              </a:ext>
            </a:extLst>
          </p:cNvPr>
          <p:cNvSpPr>
            <a:spLocks noGrp="1"/>
          </p:cNvSpPr>
          <p:nvPr>
            <p:ph idx="1"/>
          </p:nvPr>
        </p:nvSpPr>
        <p:spPr/>
        <p:txBody>
          <a:bodyPr/>
          <a:lstStyle/>
          <a:p>
            <a:pPr marL="0" indent="0">
              <a:buNone/>
            </a:pPr>
            <a:r>
              <a:rPr lang="en-US" dirty="0"/>
              <a:t>Finding </a:t>
            </a:r>
            <a:r>
              <a:rPr lang="en-US" dirty="0" err="1"/>
              <a:t>epipolar</a:t>
            </a:r>
            <a:r>
              <a:rPr lang="en-US" dirty="0"/>
              <a:t> lines</a:t>
            </a:r>
          </a:p>
        </p:txBody>
      </p:sp>
      <p:pic>
        <p:nvPicPr>
          <p:cNvPr id="7170" name="Picture 2" descr="Feature matching and epipolar lines for non-parallel imaging planes ">
            <a:extLst>
              <a:ext uri="{FF2B5EF4-FFF2-40B4-BE49-F238E27FC236}">
                <a16:creationId xmlns:a16="http://schemas.microsoft.com/office/drawing/2014/main" id="{7E7B1BC0-FA37-3F93-57BE-0C133752A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341" y="1938681"/>
            <a:ext cx="752456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601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51F3-9276-8669-3538-BE9184A2B371}"/>
              </a:ext>
            </a:extLst>
          </p:cNvPr>
          <p:cNvSpPr>
            <a:spLocks noGrp="1"/>
          </p:cNvSpPr>
          <p:nvPr>
            <p:ph type="title"/>
          </p:nvPr>
        </p:nvSpPr>
        <p:spPr/>
        <p:txBody>
          <a:bodyPr/>
          <a:lstStyle/>
          <a:p>
            <a:r>
              <a:rPr lang="en-US" dirty="0"/>
              <a:t>Recovering 3d shape from PS</a:t>
            </a:r>
          </a:p>
        </p:txBody>
      </p:sp>
      <p:sp>
        <p:nvSpPr>
          <p:cNvPr id="3" name="Content Placeholder 2">
            <a:extLst>
              <a:ext uri="{FF2B5EF4-FFF2-40B4-BE49-F238E27FC236}">
                <a16:creationId xmlns:a16="http://schemas.microsoft.com/office/drawing/2014/main" id="{8D15BD0C-DE5F-0964-5875-C18CEFE025F5}"/>
              </a:ext>
            </a:extLst>
          </p:cNvPr>
          <p:cNvSpPr>
            <a:spLocks noGrp="1"/>
          </p:cNvSpPr>
          <p:nvPr>
            <p:ph idx="1"/>
          </p:nvPr>
        </p:nvSpPr>
        <p:spPr/>
        <p:txBody>
          <a:bodyPr/>
          <a:lstStyle/>
          <a:p>
            <a:pPr marL="0" indent="0">
              <a:buNone/>
            </a:pPr>
            <a:r>
              <a:rPr lang="en-US" dirty="0">
                <a:solidFill>
                  <a:srgbClr val="374151"/>
                </a:solidFill>
                <a:latin typeface="Söhne"/>
              </a:rPr>
              <a:t>Method for recovering shape3d from image intensities measured using multiple sources.(reflecting properties in </a:t>
            </a:r>
            <a:r>
              <a:rPr lang="en-US" dirty="0" err="1">
                <a:solidFill>
                  <a:srgbClr val="374151"/>
                </a:solidFill>
                <a:latin typeface="Söhne"/>
              </a:rPr>
              <a:t>diffrenet</a:t>
            </a:r>
            <a:r>
              <a:rPr lang="en-US" dirty="0">
                <a:solidFill>
                  <a:srgbClr val="374151"/>
                </a:solidFill>
                <a:latin typeface="Söhne"/>
              </a:rPr>
              <a:t> light sources)</a:t>
            </a:r>
            <a:endParaRPr lang="en-US" dirty="0"/>
          </a:p>
          <a:p>
            <a:pPr marL="0" indent="0">
              <a:buNone/>
            </a:pPr>
            <a:endParaRPr lang="en-US" dirty="0"/>
          </a:p>
          <a:p>
            <a:pPr marL="457200" indent="-457200">
              <a:buFont typeface="+mj-lt"/>
              <a:buAutoNum type="arabicPeriod"/>
            </a:pPr>
            <a:r>
              <a:rPr lang="en-US" dirty="0"/>
              <a:t>Gradient space &amp; Reflectance map</a:t>
            </a:r>
          </a:p>
          <a:p>
            <a:pPr marL="457200" indent="-457200">
              <a:buFont typeface="+mj-lt"/>
              <a:buAutoNum type="arabicPeriod"/>
            </a:pPr>
            <a:r>
              <a:rPr lang="en-US" dirty="0"/>
              <a:t>Photometric stereo</a:t>
            </a:r>
          </a:p>
          <a:p>
            <a:pPr marL="457200" indent="-457200">
              <a:buFont typeface="+mj-lt"/>
              <a:buAutoNum type="arabicPeriod"/>
            </a:pPr>
            <a:r>
              <a:rPr lang="en-US" dirty="0"/>
              <a:t>Calibration based photometric stereo</a:t>
            </a:r>
          </a:p>
          <a:p>
            <a:pPr marL="457200" indent="-457200">
              <a:buFont typeface="+mj-lt"/>
              <a:buAutoNum type="arabicPeriod"/>
            </a:pPr>
            <a:r>
              <a:rPr lang="en-US" dirty="0"/>
              <a:t>Shape from surface normal</a:t>
            </a:r>
          </a:p>
        </p:txBody>
      </p:sp>
    </p:spTree>
    <p:extLst>
      <p:ext uri="{BB962C8B-B14F-4D97-AF65-F5344CB8AC3E}">
        <p14:creationId xmlns:p14="http://schemas.microsoft.com/office/powerpoint/2010/main" val="284326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E95C-2D84-90C6-9619-BEE911CB2740}"/>
              </a:ext>
            </a:extLst>
          </p:cNvPr>
          <p:cNvSpPr>
            <a:spLocks noGrp="1"/>
          </p:cNvSpPr>
          <p:nvPr>
            <p:ph type="title"/>
          </p:nvPr>
        </p:nvSpPr>
        <p:spPr/>
        <p:txBody>
          <a:bodyPr/>
          <a:lstStyle/>
          <a:p>
            <a:r>
              <a:rPr lang="en-US" b="0" i="0" dirty="0">
                <a:solidFill>
                  <a:srgbClr val="374151"/>
                </a:solidFill>
                <a:effectLst/>
                <a:latin typeface="Söhne"/>
              </a:rPr>
              <a:t>Introduction</a:t>
            </a:r>
            <a:endParaRPr lang="en-US" dirty="0"/>
          </a:p>
        </p:txBody>
      </p:sp>
      <p:sp>
        <p:nvSpPr>
          <p:cNvPr id="3" name="Content Placeholder 2">
            <a:extLst>
              <a:ext uri="{FF2B5EF4-FFF2-40B4-BE49-F238E27FC236}">
                <a16:creationId xmlns:a16="http://schemas.microsoft.com/office/drawing/2014/main" id="{663ABF9F-A9B2-6A2E-D600-70B48D6EC623}"/>
              </a:ext>
            </a:extLst>
          </p:cNvPr>
          <p:cNvSpPr>
            <a:spLocks noGrp="1"/>
          </p:cNvSpPr>
          <p:nvPr>
            <p:ph sz="half" idx="1"/>
          </p:nvPr>
        </p:nvSpPr>
        <p:spPr>
          <a:xfrm>
            <a:off x="1447330" y="2010878"/>
            <a:ext cx="9605635" cy="3448595"/>
          </a:xfrm>
        </p:spPr>
        <p:txBody>
          <a:bodyPr/>
          <a:lstStyle/>
          <a:p>
            <a:pPr marL="0" indent="0">
              <a:buNone/>
            </a:pPr>
            <a:r>
              <a:rPr lang="en-US" b="0" i="0" dirty="0">
                <a:solidFill>
                  <a:srgbClr val="374151"/>
                </a:solidFill>
                <a:effectLst/>
                <a:latin typeface="Söhne"/>
              </a:rPr>
              <a:t>Various methods of deriving three-dimensional shape information from two-dimensional images or data.</a:t>
            </a:r>
          </a:p>
          <a:p>
            <a:pPr marL="0" indent="0">
              <a:buNone/>
            </a:pPr>
            <a:endParaRPr lang="en-US" dirty="0">
              <a:solidFill>
                <a:srgbClr val="374151"/>
              </a:solidFill>
              <a:latin typeface="Söhne"/>
            </a:endParaRPr>
          </a:p>
          <a:p>
            <a:pPr marL="0" indent="0">
              <a:buNone/>
            </a:pPr>
            <a:endParaRPr lang="en-US" dirty="0"/>
          </a:p>
        </p:txBody>
      </p:sp>
      <p:pic>
        <p:nvPicPr>
          <p:cNvPr id="1026" name="Picture 2" descr="How wireless 'X-ray vision' could power virtual reality, smart homes, and  Hollywood">
            <a:extLst>
              <a:ext uri="{FF2B5EF4-FFF2-40B4-BE49-F238E27FC236}">
                <a16:creationId xmlns:a16="http://schemas.microsoft.com/office/drawing/2014/main" id="{41EC8232-2C13-6EB8-97B6-2351DDAB3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330" y="2894085"/>
            <a:ext cx="5215029" cy="29347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B41AF8-7697-7415-BADE-4FC2DDA21F36}"/>
              </a:ext>
            </a:extLst>
          </p:cNvPr>
          <p:cNvPicPr>
            <a:picLocks noChangeAspect="1"/>
          </p:cNvPicPr>
          <p:nvPr/>
        </p:nvPicPr>
        <p:blipFill>
          <a:blip r:embed="rId3"/>
          <a:stretch>
            <a:fillRect/>
          </a:stretch>
        </p:blipFill>
        <p:spPr>
          <a:xfrm>
            <a:off x="7283331" y="2505487"/>
            <a:ext cx="4107449" cy="3243445"/>
          </a:xfrm>
          <a:prstGeom prst="rect">
            <a:avLst/>
          </a:prstGeom>
        </p:spPr>
      </p:pic>
    </p:spTree>
    <p:extLst>
      <p:ext uri="{BB962C8B-B14F-4D97-AF65-F5344CB8AC3E}">
        <p14:creationId xmlns:p14="http://schemas.microsoft.com/office/powerpoint/2010/main" val="970545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E180-531F-FA03-04C9-A52F81423952}"/>
              </a:ext>
            </a:extLst>
          </p:cNvPr>
          <p:cNvSpPr>
            <a:spLocks noGrp="1"/>
          </p:cNvSpPr>
          <p:nvPr>
            <p:ph type="title"/>
          </p:nvPr>
        </p:nvSpPr>
        <p:spPr/>
        <p:txBody>
          <a:bodyPr/>
          <a:lstStyle/>
          <a:p>
            <a:r>
              <a:rPr lang="en-US" dirty="0"/>
              <a:t>Depth in camera</a:t>
            </a:r>
          </a:p>
        </p:txBody>
      </p:sp>
      <p:sp>
        <p:nvSpPr>
          <p:cNvPr id="3" name="Content Placeholder 2">
            <a:extLst>
              <a:ext uri="{FF2B5EF4-FFF2-40B4-BE49-F238E27FC236}">
                <a16:creationId xmlns:a16="http://schemas.microsoft.com/office/drawing/2014/main" id="{E19B44E4-BDE2-FAB3-F1B9-C01D5C19A613}"/>
              </a:ext>
            </a:extLst>
          </p:cNvPr>
          <p:cNvSpPr>
            <a:spLocks noGrp="1"/>
          </p:cNvSpPr>
          <p:nvPr>
            <p:ph idx="1"/>
          </p:nvPr>
        </p:nvSpPr>
        <p:spPr>
          <a:xfrm>
            <a:off x="1451579" y="2015732"/>
            <a:ext cx="5162285" cy="3450613"/>
          </a:xfrm>
        </p:spPr>
        <p:txBody>
          <a:bodyPr/>
          <a:lstStyle/>
          <a:p>
            <a:pPr marL="0" indent="0">
              <a:buNone/>
            </a:pPr>
            <a:r>
              <a:rPr lang="en-US" b="0" i="0" dirty="0">
                <a:solidFill>
                  <a:srgbClr val="1E1E1E"/>
                </a:solidFill>
                <a:effectLst/>
                <a:latin typeface="Roboto" panose="02000000000000000000" pitchFamily="2" charset="0"/>
              </a:rPr>
              <a:t>Sometimes you want to using some kits to achieve this option, the stereo camera setup of OAK-D </a:t>
            </a:r>
            <a:r>
              <a:rPr lang="en-US" b="0" i="0" u="sng" dirty="0">
                <a:solidFill>
                  <a:srgbClr val="006CFF"/>
                </a:solidFill>
                <a:effectLst/>
                <a:latin typeface="Roboto" panose="02000000000000000000" pitchFamily="2" charset="0"/>
                <a:hlinkClick r:id="rId2"/>
              </a:rPr>
              <a:t>(OpenCV AI Kit- Depth)</a:t>
            </a:r>
            <a:r>
              <a:rPr lang="en-US" b="0" i="0" dirty="0">
                <a:solidFill>
                  <a:srgbClr val="1E1E1E"/>
                </a:solidFill>
                <a:effectLst/>
                <a:latin typeface="Roboto" panose="02000000000000000000" pitchFamily="2" charset="0"/>
              </a:rPr>
              <a:t> can be used to help the computer perceive depth.</a:t>
            </a:r>
          </a:p>
          <a:p>
            <a:pPr marL="0" indent="0">
              <a:buNone/>
            </a:pPr>
            <a:r>
              <a:rPr lang="en-US" dirty="0">
                <a:hlinkClick r:id="rId2"/>
              </a:rPr>
              <a:t>https://www.kickstarter.com/projects/opencv/opencv-ai-kit</a:t>
            </a:r>
            <a:endParaRPr lang="en-US" dirty="0"/>
          </a:p>
          <a:p>
            <a:pPr marL="0" indent="0">
              <a:buNone/>
            </a:pPr>
            <a:endParaRPr lang="en-US" dirty="0"/>
          </a:p>
        </p:txBody>
      </p:sp>
      <p:pic>
        <p:nvPicPr>
          <p:cNvPr id="5" name="Picture 4">
            <a:extLst>
              <a:ext uri="{FF2B5EF4-FFF2-40B4-BE49-F238E27FC236}">
                <a16:creationId xmlns:a16="http://schemas.microsoft.com/office/drawing/2014/main" id="{6E7F026F-09D4-510C-8043-7121FCBA6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864" y="400885"/>
            <a:ext cx="5242000" cy="5652596"/>
          </a:xfrm>
          <a:prstGeom prst="rect">
            <a:avLst/>
          </a:prstGeom>
        </p:spPr>
      </p:pic>
      <p:sp>
        <p:nvSpPr>
          <p:cNvPr id="7" name="TextBox 6">
            <a:extLst>
              <a:ext uri="{FF2B5EF4-FFF2-40B4-BE49-F238E27FC236}">
                <a16:creationId xmlns:a16="http://schemas.microsoft.com/office/drawing/2014/main" id="{8A4276F6-1C1B-0BD0-B770-713418F62DA6}"/>
              </a:ext>
            </a:extLst>
          </p:cNvPr>
          <p:cNvSpPr txBox="1"/>
          <p:nvPr/>
        </p:nvSpPr>
        <p:spPr>
          <a:xfrm>
            <a:off x="6183165" y="5892293"/>
            <a:ext cx="6103398" cy="646331"/>
          </a:xfrm>
          <a:prstGeom prst="rect">
            <a:avLst/>
          </a:prstGeom>
          <a:noFill/>
        </p:spPr>
        <p:txBody>
          <a:bodyPr wrap="square">
            <a:spAutoFit/>
          </a:bodyPr>
          <a:lstStyle/>
          <a:p>
            <a:r>
              <a:rPr lang="en-US" dirty="0"/>
              <a:t>https://pyimagesearch.com/wp-content/uploads/2014/12/distance_to_camera_animated.gif</a:t>
            </a:r>
          </a:p>
        </p:txBody>
      </p:sp>
    </p:spTree>
    <p:extLst>
      <p:ext uri="{BB962C8B-B14F-4D97-AF65-F5344CB8AC3E}">
        <p14:creationId xmlns:p14="http://schemas.microsoft.com/office/powerpoint/2010/main" val="278801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FF68-9AD7-77DD-A770-50D04FE2975B}"/>
              </a:ext>
            </a:extLst>
          </p:cNvPr>
          <p:cNvSpPr>
            <a:spLocks noGrp="1"/>
          </p:cNvSpPr>
          <p:nvPr>
            <p:ph type="title"/>
          </p:nvPr>
        </p:nvSpPr>
        <p:spPr/>
        <p:txBody>
          <a:bodyPr/>
          <a:lstStyle/>
          <a:p>
            <a:r>
              <a:rPr lang="en-US" b="1" i="0" dirty="0">
                <a:effectLst/>
                <a:latin typeface="Söhne"/>
              </a:rPr>
              <a:t>Challenges and Future Directions</a:t>
            </a:r>
            <a:endParaRPr lang="en-US" dirty="0"/>
          </a:p>
        </p:txBody>
      </p:sp>
      <p:sp>
        <p:nvSpPr>
          <p:cNvPr id="3" name="Content Placeholder 2">
            <a:extLst>
              <a:ext uri="{FF2B5EF4-FFF2-40B4-BE49-F238E27FC236}">
                <a16:creationId xmlns:a16="http://schemas.microsoft.com/office/drawing/2014/main" id="{EFCB1FE6-2C39-52FC-94A9-8B91A2DDC6D2}"/>
              </a:ext>
            </a:extLst>
          </p:cNvPr>
          <p:cNvSpPr>
            <a:spLocks noGrp="1"/>
          </p:cNvSpPr>
          <p:nvPr>
            <p:ph idx="1"/>
          </p:nvPr>
        </p:nvSpPr>
        <p:spPr/>
        <p:txBody>
          <a:bodyPr/>
          <a:lstStyle/>
          <a:p>
            <a:pPr marL="0" indent="0">
              <a:buNone/>
            </a:pPr>
            <a:r>
              <a:rPr lang="en-US" b="0" i="0" dirty="0">
                <a:solidFill>
                  <a:srgbClr val="374151"/>
                </a:solidFill>
                <a:effectLst/>
                <a:latin typeface="Söhne"/>
              </a:rPr>
              <a:t>Discussing the difficulties and potential advancements in the field of deriving 3D shape from 2D data, exploring areas for improvement and future research directions.</a:t>
            </a:r>
            <a:endParaRPr lang="en-US" dirty="0"/>
          </a:p>
        </p:txBody>
      </p:sp>
    </p:spTree>
    <p:extLst>
      <p:ext uri="{BB962C8B-B14F-4D97-AF65-F5344CB8AC3E}">
        <p14:creationId xmlns:p14="http://schemas.microsoft.com/office/powerpoint/2010/main" val="4012082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B111-2D28-5F89-D510-7DD6399BD471}"/>
              </a:ext>
            </a:extLst>
          </p:cNvPr>
          <p:cNvSpPr>
            <a:spLocks noGrp="1"/>
          </p:cNvSpPr>
          <p:nvPr>
            <p:ph type="title"/>
          </p:nvPr>
        </p:nvSpPr>
        <p:spPr/>
        <p:txBody>
          <a:bodyPr/>
          <a:lstStyle/>
          <a:p>
            <a:r>
              <a:rPr lang="en-US" dirty="0"/>
              <a:t>The  algorithms</a:t>
            </a:r>
          </a:p>
        </p:txBody>
      </p:sp>
      <p:sp>
        <p:nvSpPr>
          <p:cNvPr id="3" name="Content Placeholder 2">
            <a:extLst>
              <a:ext uri="{FF2B5EF4-FFF2-40B4-BE49-F238E27FC236}">
                <a16:creationId xmlns:a16="http://schemas.microsoft.com/office/drawing/2014/main" id="{01B756D9-32DF-7B6D-A26D-C74B38452B4D}"/>
              </a:ext>
            </a:extLst>
          </p:cNvPr>
          <p:cNvSpPr>
            <a:spLocks noGrp="1"/>
          </p:cNvSpPr>
          <p:nvPr>
            <p:ph idx="1"/>
          </p:nvPr>
        </p:nvSpPr>
        <p:spPr>
          <a:xfrm>
            <a:off x="1451579" y="2015732"/>
            <a:ext cx="3617571" cy="3450613"/>
          </a:xfrm>
        </p:spPr>
        <p:txBody>
          <a:bodyPr>
            <a:normAutofit/>
          </a:bodyPr>
          <a:lstStyle/>
          <a:p>
            <a:pPr algn="l"/>
            <a:r>
              <a:rPr lang="en-US" b="1" i="0" dirty="0">
                <a:solidFill>
                  <a:srgbClr val="414141"/>
                </a:solidFill>
                <a:effectLst/>
                <a:latin typeface="Open Sans" panose="020B0606030504020204" pitchFamily="34" charset="0"/>
              </a:rPr>
              <a:t>Relative Object Size</a:t>
            </a:r>
          </a:p>
          <a:p>
            <a:pPr algn="l"/>
            <a:r>
              <a:rPr lang="en-US" b="1" i="0" dirty="0">
                <a:solidFill>
                  <a:srgbClr val="414141"/>
                </a:solidFill>
                <a:effectLst/>
                <a:latin typeface="Open Sans" panose="020B0606030504020204" pitchFamily="34" charset="0"/>
              </a:rPr>
              <a:t>Overlap</a:t>
            </a:r>
          </a:p>
          <a:p>
            <a:pPr algn="l"/>
            <a:r>
              <a:rPr lang="en-US" b="1" i="0" dirty="0">
                <a:solidFill>
                  <a:srgbClr val="414141"/>
                </a:solidFill>
                <a:effectLst/>
                <a:latin typeface="Open Sans" panose="020B0606030504020204" pitchFamily="34" charset="0"/>
              </a:rPr>
              <a:t>Linear Perspective</a:t>
            </a:r>
          </a:p>
          <a:p>
            <a:pPr algn="l"/>
            <a:r>
              <a:rPr lang="en-US" b="1" i="0" dirty="0">
                <a:solidFill>
                  <a:srgbClr val="414141"/>
                </a:solidFill>
                <a:effectLst/>
                <a:latin typeface="Open Sans" panose="020B0606030504020204" pitchFamily="34" charset="0"/>
              </a:rPr>
              <a:t>Aerial Perspective</a:t>
            </a:r>
          </a:p>
          <a:p>
            <a:pPr algn="l"/>
            <a:r>
              <a:rPr lang="en-US" b="1" i="0" dirty="0">
                <a:solidFill>
                  <a:srgbClr val="414141"/>
                </a:solidFill>
                <a:effectLst/>
                <a:latin typeface="Open Sans" panose="020B0606030504020204" pitchFamily="34" charset="0"/>
              </a:rPr>
              <a:t>Lighting and Shading</a:t>
            </a:r>
          </a:p>
          <a:p>
            <a:pPr algn="l"/>
            <a:r>
              <a:rPr lang="en-US" b="1" i="0" dirty="0">
                <a:solidFill>
                  <a:srgbClr val="414141"/>
                </a:solidFill>
                <a:effectLst/>
                <a:latin typeface="Open Sans" panose="020B0606030504020204" pitchFamily="34" charset="0"/>
              </a:rPr>
              <a:t>Parallax</a:t>
            </a:r>
          </a:p>
        </p:txBody>
      </p:sp>
      <p:sp>
        <p:nvSpPr>
          <p:cNvPr id="5" name="TextBox 4">
            <a:extLst>
              <a:ext uri="{FF2B5EF4-FFF2-40B4-BE49-F238E27FC236}">
                <a16:creationId xmlns:a16="http://schemas.microsoft.com/office/drawing/2014/main" id="{F8D738B8-895F-A48F-AA8E-ACE27B9D5A07}"/>
              </a:ext>
            </a:extLst>
          </p:cNvPr>
          <p:cNvSpPr txBox="1"/>
          <p:nvPr/>
        </p:nvSpPr>
        <p:spPr>
          <a:xfrm>
            <a:off x="6096000" y="2015732"/>
            <a:ext cx="4958854" cy="2585323"/>
          </a:xfrm>
          <a:prstGeom prst="rect">
            <a:avLst/>
          </a:prstGeom>
          <a:noFill/>
        </p:spPr>
        <p:txBody>
          <a:bodyPr wrap="square">
            <a:spAutoFit/>
          </a:bodyPr>
          <a:lstStyle/>
          <a:p>
            <a:pPr marL="285750" indent="-285750" algn="l">
              <a:buFont typeface="Arial" panose="020B0604020202020204" pitchFamily="34" charset="0"/>
              <a:buChar char="•"/>
            </a:pPr>
            <a:endParaRPr lang="en-US" b="1" dirty="0">
              <a:solidFill>
                <a:srgbClr val="414141"/>
              </a:solidFill>
              <a:latin typeface="Open Sans" panose="020B0606030504020204" pitchFamily="34" charset="0"/>
            </a:endParaRPr>
          </a:p>
          <a:p>
            <a:pPr marL="285750" indent="-285750">
              <a:buFont typeface="Arial" panose="020B0604020202020204" pitchFamily="34" charset="0"/>
              <a:buChar char="•"/>
            </a:pPr>
            <a:r>
              <a:rPr lang="en-US" b="1" i="0" dirty="0">
                <a:solidFill>
                  <a:srgbClr val="414141"/>
                </a:solidFill>
                <a:effectLst/>
                <a:latin typeface="Open Sans" panose="020B0606030504020204" pitchFamily="34" charset="0"/>
              </a:rPr>
              <a:t>Fusion</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Stereopsis</a:t>
            </a:r>
          </a:p>
          <a:p>
            <a:pPr marL="285750" indent="-285750" algn="l">
              <a:buFont typeface="Arial" panose="020B0604020202020204" pitchFamily="34" charset="0"/>
              <a:buChar char="•"/>
            </a:pPr>
            <a:endParaRPr lang="en-US" b="1" dirty="0">
              <a:solidFill>
                <a:srgbClr val="414141"/>
              </a:solidFill>
              <a:latin typeface="Open Sans" panose="020B0606030504020204" pitchFamily="34" charset="0"/>
            </a:endParaRP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TNO Stereo Test</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Lang Stereo Test</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Frisby Stereo Test</a:t>
            </a:r>
          </a:p>
          <a:p>
            <a:pPr marL="285750" indent="-285750" algn="l">
              <a:buFont typeface="Arial" panose="020B0604020202020204" pitchFamily="34" charset="0"/>
              <a:buChar char="•"/>
            </a:pPr>
            <a:r>
              <a:rPr lang="en-US" b="1" i="0" dirty="0">
                <a:solidFill>
                  <a:srgbClr val="414141"/>
                </a:solidFill>
                <a:effectLst/>
                <a:latin typeface="Open Sans" panose="020B0606030504020204" pitchFamily="34" charset="0"/>
              </a:rPr>
              <a:t>Random Dot Stereo Tests</a:t>
            </a:r>
            <a:br>
              <a:rPr lang="en-US" dirty="0"/>
            </a:br>
            <a:endParaRPr lang="en-US" dirty="0"/>
          </a:p>
        </p:txBody>
      </p:sp>
      <p:sp>
        <p:nvSpPr>
          <p:cNvPr id="7" name="TextBox 6">
            <a:extLst>
              <a:ext uri="{FF2B5EF4-FFF2-40B4-BE49-F238E27FC236}">
                <a16:creationId xmlns:a16="http://schemas.microsoft.com/office/drawing/2014/main" id="{1E8D539A-8DA7-085B-694B-74D2E2DB92F6}"/>
              </a:ext>
            </a:extLst>
          </p:cNvPr>
          <p:cNvSpPr txBox="1"/>
          <p:nvPr/>
        </p:nvSpPr>
        <p:spPr>
          <a:xfrm>
            <a:off x="1595761" y="5407150"/>
            <a:ext cx="9030810" cy="369332"/>
          </a:xfrm>
          <a:prstGeom prst="rect">
            <a:avLst/>
          </a:prstGeom>
          <a:noFill/>
        </p:spPr>
        <p:txBody>
          <a:bodyPr wrap="square">
            <a:spAutoFit/>
          </a:bodyPr>
          <a:lstStyle/>
          <a:p>
            <a:r>
              <a:rPr lang="en-US" dirty="0"/>
              <a:t>https://www.seevividly.com/info/Binocular_Vision/Visual_Skills/Stereopsis</a:t>
            </a:r>
          </a:p>
        </p:txBody>
      </p:sp>
    </p:spTree>
    <p:extLst>
      <p:ext uri="{BB962C8B-B14F-4D97-AF65-F5344CB8AC3E}">
        <p14:creationId xmlns:p14="http://schemas.microsoft.com/office/powerpoint/2010/main" val="1992581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8327-E512-6195-D228-319755FD6903}"/>
              </a:ext>
            </a:extLst>
          </p:cNvPr>
          <p:cNvSpPr>
            <a:spLocks noGrp="1"/>
          </p:cNvSpPr>
          <p:nvPr>
            <p:ph type="title"/>
          </p:nvPr>
        </p:nvSpPr>
        <p:spPr/>
        <p:txBody>
          <a:bodyPr/>
          <a:lstStyle/>
          <a:p>
            <a:r>
              <a:rPr lang="en-US" b="0" i="0" dirty="0">
                <a:solidFill>
                  <a:srgbClr val="1C1C1D"/>
                </a:solidFill>
                <a:effectLst/>
                <a:latin typeface="Poppins" panose="00000500000000000000" pitchFamily="2" charset="0"/>
              </a:rPr>
              <a:t>Stereo Camera Depth Estimation</a:t>
            </a:r>
            <a:endParaRPr lang="en-US" dirty="0"/>
          </a:p>
        </p:txBody>
      </p:sp>
      <p:sp>
        <p:nvSpPr>
          <p:cNvPr id="3" name="Content Placeholder 2">
            <a:extLst>
              <a:ext uri="{FF2B5EF4-FFF2-40B4-BE49-F238E27FC236}">
                <a16:creationId xmlns:a16="http://schemas.microsoft.com/office/drawing/2014/main" id="{95E98D1C-183B-D8D3-DBBE-F53ADBE7765F}"/>
              </a:ext>
            </a:extLst>
          </p:cNvPr>
          <p:cNvSpPr>
            <a:spLocks noGrp="1"/>
          </p:cNvSpPr>
          <p:nvPr>
            <p:ph idx="1"/>
          </p:nvPr>
        </p:nvSpPr>
        <p:spPr/>
        <p:txBody>
          <a:bodyPr/>
          <a:lstStyle/>
          <a:p>
            <a:pPr marL="0" indent="0">
              <a:buNone/>
            </a:pPr>
            <a:r>
              <a:rPr lang="en-US" dirty="0"/>
              <a:t>One of the good and classic algorithms for depth estimation with vision is using stereo camera. (</a:t>
            </a:r>
            <a:r>
              <a:rPr lang="en-US" dirty="0">
                <a:hlinkClick r:id="rId2"/>
              </a:rPr>
              <a:t>more detail link</a:t>
            </a:r>
            <a:r>
              <a:rPr lang="en-US" dirty="0"/>
              <a:t>)</a:t>
            </a:r>
          </a:p>
          <a:p>
            <a:pPr marL="0" indent="0">
              <a:buNone/>
            </a:pPr>
            <a:endParaRPr lang="en-US" dirty="0"/>
          </a:p>
        </p:txBody>
      </p:sp>
      <p:pic>
        <p:nvPicPr>
          <p:cNvPr id="1026" name="Picture 2" descr="Stereo vision and strabismus | Eye">
            <a:extLst>
              <a:ext uri="{FF2B5EF4-FFF2-40B4-BE49-F238E27FC236}">
                <a16:creationId xmlns:a16="http://schemas.microsoft.com/office/drawing/2014/main" id="{34A6ACD2-8873-143C-03D1-14889C110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4789" y="452707"/>
            <a:ext cx="2581359" cy="1563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8B1E64FA-8813-26AD-BA75-FEC1F00D0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069" y="2801191"/>
            <a:ext cx="5522249" cy="26651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6B4543-28AC-5E53-B371-37B3369B809E}"/>
              </a:ext>
            </a:extLst>
          </p:cNvPr>
          <p:cNvSpPr txBox="1"/>
          <p:nvPr/>
        </p:nvSpPr>
        <p:spPr>
          <a:xfrm>
            <a:off x="1168262" y="5749156"/>
            <a:ext cx="6103398" cy="369332"/>
          </a:xfrm>
          <a:prstGeom prst="rect">
            <a:avLst/>
          </a:prstGeom>
          <a:noFill/>
        </p:spPr>
        <p:txBody>
          <a:bodyPr wrap="square">
            <a:spAutoFit/>
          </a:bodyPr>
          <a:lstStyle/>
          <a:p>
            <a:r>
              <a:rPr lang="en-US" dirty="0"/>
              <a:t>https://github.com/LearnTechWithUs/Stereo-Vision</a:t>
            </a:r>
          </a:p>
        </p:txBody>
      </p:sp>
    </p:spTree>
    <p:extLst>
      <p:ext uri="{BB962C8B-B14F-4D97-AF65-F5344CB8AC3E}">
        <p14:creationId xmlns:p14="http://schemas.microsoft.com/office/powerpoint/2010/main" val="3026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B593-3ACA-3B02-829A-95CE160DDD25}"/>
              </a:ext>
            </a:extLst>
          </p:cNvPr>
          <p:cNvSpPr>
            <a:spLocks noGrp="1"/>
          </p:cNvSpPr>
          <p:nvPr>
            <p:ph type="title"/>
          </p:nvPr>
        </p:nvSpPr>
        <p:spPr/>
        <p:txBody>
          <a:bodyPr/>
          <a:lstStyle/>
          <a:p>
            <a:r>
              <a:rPr lang="en-US" dirty="0"/>
              <a:t>Deeper in the Topic</a:t>
            </a:r>
          </a:p>
        </p:txBody>
      </p:sp>
      <p:sp>
        <p:nvSpPr>
          <p:cNvPr id="3" name="Content Placeholder 2">
            <a:extLst>
              <a:ext uri="{FF2B5EF4-FFF2-40B4-BE49-F238E27FC236}">
                <a16:creationId xmlns:a16="http://schemas.microsoft.com/office/drawing/2014/main" id="{90C6A977-F389-AE41-64CE-9163E0F24526}"/>
              </a:ext>
            </a:extLst>
          </p:cNvPr>
          <p:cNvSpPr>
            <a:spLocks noGrp="1"/>
          </p:cNvSpPr>
          <p:nvPr>
            <p:ph idx="1"/>
          </p:nvPr>
        </p:nvSpPr>
        <p:spPr>
          <a:xfrm>
            <a:off x="1451578" y="2015732"/>
            <a:ext cx="6245361" cy="3450613"/>
          </a:xfrm>
        </p:spPr>
        <p:txBody>
          <a:bodyPr>
            <a:normAutofit/>
          </a:bodyPr>
          <a:lstStyle/>
          <a:p>
            <a:pPr marL="0" indent="0">
              <a:buNone/>
            </a:pPr>
            <a:r>
              <a:rPr lang="en-US" dirty="0"/>
              <a:t>If you want to have more knowledge in this field, you can read this book:</a:t>
            </a:r>
          </a:p>
          <a:p>
            <a:r>
              <a:rPr lang="en-US" sz="2400" b="1" i="0" dirty="0">
                <a:solidFill>
                  <a:srgbClr val="0F1111"/>
                </a:solidFill>
                <a:effectLst/>
                <a:latin typeface="Amazon Ember"/>
              </a:rPr>
              <a:t>Multiple View Geometry in Computer Vision </a:t>
            </a:r>
          </a:p>
          <a:p>
            <a:pPr marL="0" indent="0">
              <a:buNone/>
            </a:pPr>
            <a:r>
              <a:rPr lang="en-US" dirty="0"/>
              <a:t>Or if you need good library to have better visualize in </a:t>
            </a:r>
            <a:r>
              <a:rPr lang="en-US" dirty="0" err="1"/>
              <a:t>opencv</a:t>
            </a:r>
            <a:r>
              <a:rPr lang="en-US" dirty="0"/>
              <a:t>, then use:</a:t>
            </a:r>
          </a:p>
          <a:p>
            <a:pPr algn="l"/>
            <a:r>
              <a:rPr lang="en-US" sz="2400" b="1" i="0" dirty="0">
                <a:solidFill>
                  <a:srgbClr val="003048"/>
                </a:solidFill>
                <a:effectLst/>
                <a:latin typeface="trebuchet ms" panose="020B0603020202020204" pitchFamily="34" charset="0"/>
              </a:rPr>
              <a:t>OpenCV Viz</a:t>
            </a:r>
            <a:endParaRPr lang="en-US" sz="2400" b="1" dirty="0">
              <a:solidFill>
                <a:srgbClr val="003048"/>
              </a:solidFill>
              <a:latin typeface="trebuchet ms" panose="020B0603020202020204" pitchFamily="34" charset="0"/>
            </a:endParaRPr>
          </a:p>
          <a:p>
            <a:pPr algn="l"/>
            <a:r>
              <a:rPr lang="en-US" sz="2400" b="1" i="0" dirty="0">
                <a:solidFill>
                  <a:srgbClr val="003048"/>
                </a:solidFill>
                <a:effectLst/>
                <a:latin typeface="trebuchet ms" panose="020B0603020202020204" pitchFamily="34" charset="0"/>
                <a:hlinkClick r:id="rId2"/>
              </a:rPr>
              <a:t>Calib3d</a:t>
            </a:r>
            <a:endParaRPr lang="fa-IR" sz="2400" b="1" i="0" dirty="0">
              <a:solidFill>
                <a:srgbClr val="003048"/>
              </a:solidFill>
              <a:effectLst/>
              <a:latin typeface="trebuchet ms" panose="020B0603020202020204" pitchFamily="34" charset="0"/>
            </a:endParaRPr>
          </a:p>
          <a:p>
            <a:pPr marL="0" indent="0" algn="l">
              <a:buNone/>
            </a:pPr>
            <a:endParaRPr lang="en-US" sz="2400" b="1" i="0" dirty="0">
              <a:solidFill>
                <a:srgbClr val="003048"/>
              </a:solidFill>
              <a:effectLst/>
              <a:latin typeface="trebuchet ms" panose="020B0603020202020204" pitchFamily="34" charset="0"/>
            </a:endParaRPr>
          </a:p>
        </p:txBody>
      </p:sp>
      <p:pic>
        <p:nvPicPr>
          <p:cNvPr id="1026" name="Picture 2">
            <a:extLst>
              <a:ext uri="{FF2B5EF4-FFF2-40B4-BE49-F238E27FC236}">
                <a16:creationId xmlns:a16="http://schemas.microsoft.com/office/drawing/2014/main" id="{244561FA-A564-448D-1238-0D2D529A9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494" y="1835082"/>
            <a:ext cx="2994629" cy="43070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662213E-0B07-843E-DBEF-DDBF4264AAB1}"/>
              </a:ext>
            </a:extLst>
          </p:cNvPr>
          <p:cNvSpPr txBox="1"/>
          <p:nvPr/>
        </p:nvSpPr>
        <p:spPr>
          <a:xfrm>
            <a:off x="131428" y="5466345"/>
            <a:ext cx="6103398" cy="646331"/>
          </a:xfrm>
          <a:prstGeom prst="rect">
            <a:avLst/>
          </a:prstGeom>
          <a:noFill/>
        </p:spPr>
        <p:txBody>
          <a:bodyPr wrap="square">
            <a:spAutoFit/>
          </a:bodyPr>
          <a:lstStyle/>
          <a:p>
            <a:r>
              <a:rPr lang="en-US" dirty="0"/>
              <a:t>https://docs.opencv.org/2.4/doc/tutorials/viz/table_of_content_viz/table_of_content_viz.html</a:t>
            </a:r>
          </a:p>
        </p:txBody>
      </p:sp>
      <p:sp>
        <p:nvSpPr>
          <p:cNvPr id="11" name="TextBox 10">
            <a:extLst>
              <a:ext uri="{FF2B5EF4-FFF2-40B4-BE49-F238E27FC236}">
                <a16:creationId xmlns:a16="http://schemas.microsoft.com/office/drawing/2014/main" id="{B4D58C25-C001-395E-7037-D27B396CF7A0}"/>
              </a:ext>
            </a:extLst>
          </p:cNvPr>
          <p:cNvSpPr txBox="1"/>
          <p:nvPr/>
        </p:nvSpPr>
        <p:spPr>
          <a:xfrm>
            <a:off x="5670612" y="6112676"/>
            <a:ext cx="6103398" cy="646331"/>
          </a:xfrm>
          <a:prstGeom prst="rect">
            <a:avLst/>
          </a:prstGeom>
          <a:noFill/>
        </p:spPr>
        <p:txBody>
          <a:bodyPr wrap="square">
            <a:spAutoFit/>
          </a:bodyPr>
          <a:lstStyle/>
          <a:p>
            <a:r>
              <a:rPr lang="en-US" dirty="0"/>
              <a:t>https://www.amazon.com/Multiple-View-Geometry-Computer-Vision/dp/0521540518</a:t>
            </a:r>
          </a:p>
        </p:txBody>
      </p:sp>
      <p:sp>
        <p:nvSpPr>
          <p:cNvPr id="7" name="TextBox 6">
            <a:extLst>
              <a:ext uri="{FF2B5EF4-FFF2-40B4-BE49-F238E27FC236}">
                <a16:creationId xmlns:a16="http://schemas.microsoft.com/office/drawing/2014/main" id="{F33DA7E9-2C73-2D24-0FD5-78054AA01B56}"/>
              </a:ext>
            </a:extLst>
          </p:cNvPr>
          <p:cNvSpPr txBox="1"/>
          <p:nvPr/>
        </p:nvSpPr>
        <p:spPr>
          <a:xfrm>
            <a:off x="2840114" y="4820014"/>
            <a:ext cx="3795306" cy="646331"/>
          </a:xfrm>
          <a:prstGeom prst="rect">
            <a:avLst/>
          </a:prstGeom>
          <a:noFill/>
        </p:spPr>
        <p:txBody>
          <a:bodyPr wrap="square">
            <a:spAutoFit/>
          </a:bodyPr>
          <a:lstStyle/>
          <a:p>
            <a:r>
              <a:rPr lang="en-US" dirty="0"/>
              <a:t>It is good to take around 30 to 50 pictures with both cameras.</a:t>
            </a:r>
          </a:p>
        </p:txBody>
      </p:sp>
    </p:spTree>
    <p:extLst>
      <p:ext uri="{BB962C8B-B14F-4D97-AF65-F5344CB8AC3E}">
        <p14:creationId xmlns:p14="http://schemas.microsoft.com/office/powerpoint/2010/main" val="2711666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4090-A690-283E-F365-B1C30C7A9787}"/>
              </a:ext>
            </a:extLst>
          </p:cNvPr>
          <p:cNvSpPr>
            <a:spLocks noGrp="1"/>
          </p:cNvSpPr>
          <p:nvPr>
            <p:ph type="title"/>
          </p:nvPr>
        </p:nvSpPr>
        <p:spPr/>
        <p:txBody>
          <a:bodyPr/>
          <a:lstStyle/>
          <a:p>
            <a:r>
              <a:rPr lang="en-US" dirty="0"/>
              <a:t>More links</a:t>
            </a:r>
          </a:p>
        </p:txBody>
      </p:sp>
      <p:sp>
        <p:nvSpPr>
          <p:cNvPr id="3" name="Content Placeholder 2">
            <a:extLst>
              <a:ext uri="{FF2B5EF4-FFF2-40B4-BE49-F238E27FC236}">
                <a16:creationId xmlns:a16="http://schemas.microsoft.com/office/drawing/2014/main" id="{E18FAB7F-EACC-A030-4014-FE4DB38BFE2E}"/>
              </a:ext>
            </a:extLst>
          </p:cNvPr>
          <p:cNvSpPr>
            <a:spLocks noGrp="1"/>
          </p:cNvSpPr>
          <p:nvPr>
            <p:ph idx="1"/>
          </p:nvPr>
        </p:nvSpPr>
        <p:spPr/>
        <p:txBody>
          <a:bodyPr/>
          <a:lstStyle/>
          <a:p>
            <a:r>
              <a:rPr lang="en-US" dirty="0">
                <a:hlinkClick r:id="rId2"/>
              </a:rPr>
              <a:t>https://docs.opencv.org/2.4/modules/calib3d/doc/camera_calibration_and_3d_reconstruction.html</a:t>
            </a:r>
            <a:endParaRPr lang="en-US" dirty="0"/>
          </a:p>
          <a:p>
            <a:r>
              <a:rPr lang="en-US" dirty="0"/>
              <a:t>Create your calibration pattern: </a:t>
            </a:r>
            <a:r>
              <a:rPr lang="en-US" dirty="0">
                <a:hlinkClick r:id="rId3"/>
              </a:rPr>
              <a:t>https://docs.opencv.org/3.4/da/d0d/tutorial_camera_calibration_pattern.html</a:t>
            </a:r>
            <a:endParaRPr lang="en-US" dirty="0"/>
          </a:p>
          <a:p>
            <a:r>
              <a:rPr lang="en-US" dirty="0"/>
              <a:t>Nice Example of </a:t>
            </a:r>
            <a:r>
              <a:rPr lang="en-US"/>
              <a:t>the calibration: </a:t>
            </a:r>
            <a:r>
              <a:rPr lang="en-US">
                <a:hlinkClick r:id="rId4"/>
              </a:rPr>
              <a:t>https://github.com/EveryWhereLab/camera-calibration-using-opencv-python</a:t>
            </a:r>
            <a:endParaRPr lang="en-US"/>
          </a:p>
          <a:p>
            <a:endParaRPr lang="en-US" dirty="0"/>
          </a:p>
        </p:txBody>
      </p:sp>
    </p:spTree>
    <p:extLst>
      <p:ext uri="{BB962C8B-B14F-4D97-AF65-F5344CB8AC3E}">
        <p14:creationId xmlns:p14="http://schemas.microsoft.com/office/powerpoint/2010/main" val="233551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E31EF-FE18-8FCB-3456-5B4BC6E968C6}"/>
              </a:ext>
            </a:extLst>
          </p:cNvPr>
          <p:cNvSpPr>
            <a:spLocks noGrp="1"/>
          </p:cNvSpPr>
          <p:nvPr>
            <p:ph type="title"/>
          </p:nvPr>
        </p:nvSpPr>
        <p:spPr/>
        <p:txBody>
          <a:bodyPr/>
          <a:lstStyle/>
          <a:p>
            <a:r>
              <a:rPr lang="en-US"/>
              <a:t>Useful </a:t>
            </a:r>
            <a:r>
              <a:rPr lang="en-US" dirty="0"/>
              <a:t>links	</a:t>
            </a:r>
          </a:p>
        </p:txBody>
      </p:sp>
      <p:sp>
        <p:nvSpPr>
          <p:cNvPr id="3" name="Content Placeholder 2">
            <a:extLst>
              <a:ext uri="{FF2B5EF4-FFF2-40B4-BE49-F238E27FC236}">
                <a16:creationId xmlns:a16="http://schemas.microsoft.com/office/drawing/2014/main" id="{5B316966-8751-1CF7-498A-069B1E898F17}"/>
              </a:ext>
            </a:extLst>
          </p:cNvPr>
          <p:cNvSpPr>
            <a:spLocks noGrp="1"/>
          </p:cNvSpPr>
          <p:nvPr>
            <p:ph idx="1"/>
          </p:nvPr>
        </p:nvSpPr>
        <p:spPr>
          <a:xfrm>
            <a:off x="1451579" y="2015732"/>
            <a:ext cx="9603275" cy="3861285"/>
          </a:xfrm>
        </p:spPr>
        <p:txBody>
          <a:bodyPr>
            <a:normAutofit lnSpcReduction="10000"/>
          </a:bodyPr>
          <a:lstStyle/>
          <a:p>
            <a:pPr marL="0" indent="0">
              <a:buNone/>
            </a:pPr>
            <a:r>
              <a:rPr lang="en-US" dirty="0"/>
              <a:t>The OpenCV </a:t>
            </a:r>
            <a:r>
              <a:rPr lang="en-US" dirty="0">
                <a:hlinkClick r:id="rId2"/>
              </a:rPr>
              <a:t>calib3d</a:t>
            </a:r>
            <a:r>
              <a:rPr lang="en-US" dirty="0"/>
              <a:t> library contains many useful functions for this process and Google is your friend for more details on how to apply them.</a:t>
            </a:r>
          </a:p>
          <a:p>
            <a:pPr marL="0" indent="0">
              <a:buNone/>
            </a:pPr>
            <a:endParaRPr lang="en-US" dirty="0"/>
          </a:p>
          <a:p>
            <a:pPr marL="0" indent="0">
              <a:buNone/>
            </a:pPr>
            <a:r>
              <a:rPr lang="en-US" dirty="0"/>
              <a:t>Also see: </a:t>
            </a:r>
            <a:r>
              <a:rPr lang="en-US" dirty="0">
                <a:hlinkClick r:id="rId3"/>
              </a:rPr>
              <a:t>OpenCV with stereo 3D reconstruction</a:t>
            </a:r>
            <a:r>
              <a:rPr lang="en-US" dirty="0"/>
              <a:t>, </a:t>
            </a:r>
            <a:r>
              <a:rPr lang="en-US" dirty="0">
                <a:hlinkClick r:id="rId4"/>
              </a:rPr>
              <a:t>OpenCV 3D reconstruction using shipped images and examples</a:t>
            </a:r>
            <a:endParaRPr lang="en-US" dirty="0"/>
          </a:p>
          <a:p>
            <a:pPr marL="0" indent="0">
              <a:buNone/>
            </a:pPr>
            <a:endParaRPr lang="en-US" dirty="0"/>
          </a:p>
          <a:p>
            <a:pPr marL="0" indent="0">
              <a:buNone/>
            </a:pPr>
            <a:r>
              <a:rPr lang="en-US" dirty="0"/>
              <a:t>Lot of resource tutorials and stereo vision cameras:</a:t>
            </a:r>
          </a:p>
          <a:p>
            <a:pPr marL="0" indent="0">
              <a:buNone/>
            </a:pPr>
            <a:r>
              <a:rPr lang="en-US" dirty="0">
                <a:hlinkClick r:id="rId5"/>
              </a:rPr>
              <a:t>http://www.intorobotics.com/fundamental-guide-for-stereo-vision-cameras-in-robotics-tutorials-and-resources/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6185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B7F5-899C-B1B4-BFF0-5C62B93DE969}"/>
              </a:ext>
            </a:extLst>
          </p:cNvPr>
          <p:cNvSpPr>
            <a:spLocks noGrp="1"/>
          </p:cNvSpPr>
          <p:nvPr>
            <p:ph type="title"/>
          </p:nvPr>
        </p:nvSpPr>
        <p:spPr/>
        <p:txBody>
          <a:bodyPr/>
          <a:lstStyle/>
          <a:p>
            <a:r>
              <a:rPr lang="en-US" dirty="0"/>
              <a:t>Points cloud to mesh</a:t>
            </a:r>
          </a:p>
        </p:txBody>
      </p:sp>
      <p:sp>
        <p:nvSpPr>
          <p:cNvPr id="3" name="Content Placeholder 2">
            <a:extLst>
              <a:ext uri="{FF2B5EF4-FFF2-40B4-BE49-F238E27FC236}">
                <a16:creationId xmlns:a16="http://schemas.microsoft.com/office/drawing/2014/main" id="{97A44AB1-646A-2362-9D4F-B79D648A174B}"/>
              </a:ext>
            </a:extLst>
          </p:cNvPr>
          <p:cNvSpPr>
            <a:spLocks noGrp="1"/>
          </p:cNvSpPr>
          <p:nvPr>
            <p:ph idx="1"/>
          </p:nvPr>
        </p:nvSpPr>
        <p:spPr/>
        <p:txBody>
          <a:bodyPr/>
          <a:lstStyle/>
          <a:p>
            <a:r>
              <a:rPr lang="en-US" dirty="0">
                <a:hlinkClick r:id="rId2"/>
              </a:rPr>
              <a:t>https://doc.cgal.org/latest/Poisson_surface_reconstruction_3/index.html#Chapter_Surface_Reconstruction_from_Point_Sets</a:t>
            </a:r>
            <a:endParaRPr lang="en-US" dirty="0"/>
          </a:p>
          <a:p>
            <a:endParaRPr lang="en-US" dirty="0"/>
          </a:p>
        </p:txBody>
      </p:sp>
      <p:pic>
        <p:nvPicPr>
          <p:cNvPr id="1026" name="Picture 2">
            <a:extLst>
              <a:ext uri="{FF2B5EF4-FFF2-40B4-BE49-F238E27FC236}">
                <a16:creationId xmlns:a16="http://schemas.microsoft.com/office/drawing/2014/main" id="{7D0E6B47-7328-4642-9B34-9642F7F1E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151" y="2810847"/>
            <a:ext cx="7411698" cy="317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55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792FA-1DB7-9081-EEAE-3A6ABF80583A}"/>
              </a:ext>
            </a:extLst>
          </p:cNvPr>
          <p:cNvSpPr>
            <a:spLocks noGrp="1"/>
          </p:cNvSpPr>
          <p:nvPr>
            <p:ph type="title"/>
          </p:nvPr>
        </p:nvSpPr>
        <p:spPr/>
        <p:txBody>
          <a:bodyPr/>
          <a:lstStyle/>
          <a:p>
            <a:r>
              <a:rPr lang="en-US" b="1" i="0" dirty="0">
                <a:solidFill>
                  <a:srgbClr val="183247"/>
                </a:solidFill>
                <a:effectLst/>
                <a:latin typeface="Open Sans" panose="020B0606030504020204" pitchFamily="34" charset="0"/>
              </a:rPr>
              <a:t>360 degree </a:t>
            </a:r>
            <a:r>
              <a:rPr lang="en-US" dirty="0"/>
              <a:t>images</a:t>
            </a:r>
          </a:p>
        </p:txBody>
      </p:sp>
      <p:pic>
        <p:nvPicPr>
          <p:cNvPr id="6" name="Content Placeholder 5">
            <a:extLst>
              <a:ext uri="{FF2B5EF4-FFF2-40B4-BE49-F238E27FC236}">
                <a16:creationId xmlns:a16="http://schemas.microsoft.com/office/drawing/2014/main" id="{C64E8737-435C-8259-AC6D-D4BB7981D4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733895" y="717413"/>
            <a:ext cx="5398703" cy="5074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8F6A10-10D4-434D-154B-3B85D0CB9B71}"/>
              </a:ext>
            </a:extLst>
          </p:cNvPr>
          <p:cNvSpPr txBox="1"/>
          <p:nvPr/>
        </p:nvSpPr>
        <p:spPr>
          <a:xfrm>
            <a:off x="5457547" y="5468485"/>
            <a:ext cx="6103398" cy="646331"/>
          </a:xfrm>
          <a:prstGeom prst="rect">
            <a:avLst/>
          </a:prstGeom>
          <a:noFill/>
        </p:spPr>
        <p:txBody>
          <a:bodyPr wrap="square">
            <a:spAutoFit/>
          </a:bodyPr>
          <a:lstStyle/>
          <a:p>
            <a:r>
              <a:rPr lang="en-US" dirty="0"/>
              <a:t>https://agisoft.freshdesk.com/support/solutions/articles/31000155265-how-to-build-a-complete-360-degree-model-of-an-object</a:t>
            </a:r>
          </a:p>
        </p:txBody>
      </p:sp>
    </p:spTree>
    <p:extLst>
      <p:ext uri="{BB962C8B-B14F-4D97-AF65-F5344CB8AC3E}">
        <p14:creationId xmlns:p14="http://schemas.microsoft.com/office/powerpoint/2010/main" val="3335932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2868-FE38-2DD1-D9BC-3CF78121F4E9}"/>
              </a:ext>
            </a:extLst>
          </p:cNvPr>
          <p:cNvSpPr>
            <a:spLocks noGrp="1"/>
          </p:cNvSpPr>
          <p:nvPr>
            <p:ph type="title"/>
          </p:nvPr>
        </p:nvSpPr>
        <p:spPr/>
        <p:txBody>
          <a:bodyPr/>
          <a:lstStyle/>
          <a:p>
            <a:r>
              <a:rPr lang="en-US" dirty="0"/>
              <a:t>Best tutorial</a:t>
            </a:r>
          </a:p>
        </p:txBody>
      </p:sp>
      <p:sp>
        <p:nvSpPr>
          <p:cNvPr id="3" name="Content Placeholder 2">
            <a:extLst>
              <a:ext uri="{FF2B5EF4-FFF2-40B4-BE49-F238E27FC236}">
                <a16:creationId xmlns:a16="http://schemas.microsoft.com/office/drawing/2014/main" id="{B26BAFE3-A580-7558-3C09-AF27ABCBE76B}"/>
              </a:ext>
            </a:extLst>
          </p:cNvPr>
          <p:cNvSpPr>
            <a:spLocks noGrp="1"/>
          </p:cNvSpPr>
          <p:nvPr>
            <p:ph idx="1"/>
          </p:nvPr>
        </p:nvSpPr>
        <p:spPr/>
        <p:txBody>
          <a:bodyPr>
            <a:normAutofit/>
          </a:bodyPr>
          <a:lstStyle/>
          <a:p>
            <a:pPr marL="0" indent="0">
              <a:buNone/>
            </a:pPr>
            <a:r>
              <a:rPr lang="en-US" dirty="0">
                <a:hlinkClick r:id="rId2"/>
              </a:rPr>
              <a:t>https://gilscvblog.com/2014/05/15/an-easy-and-practical-guide-to-3d-reconstruction/</a:t>
            </a:r>
            <a:endParaRPr lang="en-US" dirty="0"/>
          </a:p>
          <a:p>
            <a:pPr marL="0" indent="0" algn="l" fontAlgn="base">
              <a:buNone/>
            </a:pPr>
            <a:r>
              <a:rPr lang="en-US" b="0" i="0" dirty="0">
                <a:solidFill>
                  <a:srgbClr val="444444"/>
                </a:solidFill>
                <a:effectLst/>
                <a:latin typeface="Open Sans" panose="020B0606030504020204" pitchFamily="34" charset="0"/>
              </a:rPr>
              <a:t>The procedure for building a 3D model is the following:</a:t>
            </a:r>
          </a:p>
          <a:p>
            <a:pPr algn="l" fontAlgn="base">
              <a:buFont typeface="+mj-lt"/>
              <a:buAutoNum type="arabicPeriod"/>
            </a:pPr>
            <a:r>
              <a:rPr lang="en-US" b="0" i="0" dirty="0">
                <a:solidFill>
                  <a:srgbClr val="444444"/>
                </a:solidFill>
                <a:effectLst/>
                <a:latin typeface="Open Sans" panose="020B0606030504020204" pitchFamily="34" charset="0"/>
              </a:rPr>
              <a:t>Take images of the object with your camera from multiple view points. The object should contain texture and shouldn’t have any transparent parts such as windows. Rotate around the object and take an image every few degrees. I used </a:t>
            </a:r>
            <a:r>
              <a:rPr lang="en-US" sz="3300" b="1" i="0" dirty="0">
                <a:solidFill>
                  <a:srgbClr val="444444"/>
                </a:solidFill>
                <a:effectLst/>
                <a:latin typeface="Open Sans" panose="020B0606030504020204" pitchFamily="34" charset="0"/>
              </a:rPr>
              <a:t>51</a:t>
            </a:r>
            <a:r>
              <a:rPr lang="en-US" b="0" i="0" dirty="0">
                <a:solidFill>
                  <a:srgbClr val="444444"/>
                </a:solidFill>
                <a:effectLst/>
                <a:latin typeface="Open Sans" panose="020B0606030504020204" pitchFamily="34" charset="0"/>
              </a:rPr>
              <a:t> images to create the reconstruction above.</a:t>
            </a:r>
          </a:p>
        </p:txBody>
      </p:sp>
    </p:spTree>
    <p:extLst>
      <p:ext uri="{BB962C8B-B14F-4D97-AF65-F5344CB8AC3E}">
        <p14:creationId xmlns:p14="http://schemas.microsoft.com/office/powerpoint/2010/main" val="640731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838F-3387-5F2C-2E51-07C578298CCF}"/>
              </a:ext>
            </a:extLst>
          </p:cNvPr>
          <p:cNvSpPr>
            <a:spLocks noGrp="1"/>
          </p:cNvSpPr>
          <p:nvPr>
            <p:ph type="title"/>
          </p:nvPr>
        </p:nvSpPr>
        <p:spPr/>
        <p:txBody>
          <a:bodyPr/>
          <a:lstStyle/>
          <a:p>
            <a:r>
              <a:rPr lang="en-US" dirty="0"/>
              <a:t>Why Attention?</a:t>
            </a:r>
          </a:p>
        </p:txBody>
      </p:sp>
      <p:sp>
        <p:nvSpPr>
          <p:cNvPr id="3" name="Content Placeholder 2">
            <a:extLst>
              <a:ext uri="{FF2B5EF4-FFF2-40B4-BE49-F238E27FC236}">
                <a16:creationId xmlns:a16="http://schemas.microsoft.com/office/drawing/2014/main" id="{16BE032C-4789-3B69-2051-2D95A8D69946}"/>
              </a:ext>
            </a:extLst>
          </p:cNvPr>
          <p:cNvSpPr>
            <a:spLocks noGrp="1"/>
          </p:cNvSpPr>
          <p:nvPr>
            <p:ph idx="1"/>
          </p:nvPr>
        </p:nvSpPr>
        <p:spPr/>
        <p:txBody>
          <a:bodyPr>
            <a:normAutofit/>
          </a:bodyPr>
          <a:lstStyle/>
          <a:p>
            <a:pPr marL="0" indent="0">
              <a:buNone/>
            </a:pPr>
            <a:r>
              <a:rPr lang="en-US" b="1" i="0" dirty="0">
                <a:solidFill>
                  <a:srgbClr val="212438"/>
                </a:solidFill>
                <a:effectLst/>
                <a:latin typeface="Quicksand"/>
              </a:rPr>
              <a:t>"Existing techniques for extracting 3D information from 2D images are good, but not good enough,"</a:t>
            </a:r>
            <a:endParaRPr lang="en-US" b="1" dirty="0"/>
          </a:p>
          <a:p>
            <a:pPr marL="0" indent="0">
              <a:buNone/>
            </a:pPr>
            <a:r>
              <a:rPr lang="en-US" b="0" i="0" dirty="0">
                <a:solidFill>
                  <a:srgbClr val="212438"/>
                </a:solidFill>
                <a:effectLst/>
                <a:latin typeface="Quicksand"/>
              </a:rPr>
              <a:t>says Tianfu Wu, co-author of a paper on the work and an associate professor of electrical and computer engineering at North Carolina State</a:t>
            </a:r>
            <a:endParaRPr lang="en-US" dirty="0"/>
          </a:p>
        </p:txBody>
      </p:sp>
      <p:pic>
        <p:nvPicPr>
          <p:cNvPr id="6" name="Picture 5">
            <a:extLst>
              <a:ext uri="{FF2B5EF4-FFF2-40B4-BE49-F238E27FC236}">
                <a16:creationId xmlns:a16="http://schemas.microsoft.com/office/drawing/2014/main" id="{5B0A46E7-25AD-8865-7436-6B421BF3D686}"/>
              </a:ext>
            </a:extLst>
          </p:cNvPr>
          <p:cNvPicPr>
            <a:picLocks noChangeAspect="1"/>
          </p:cNvPicPr>
          <p:nvPr/>
        </p:nvPicPr>
        <p:blipFill>
          <a:blip r:embed="rId2"/>
          <a:stretch>
            <a:fillRect/>
          </a:stretch>
        </p:blipFill>
        <p:spPr>
          <a:xfrm>
            <a:off x="6952186" y="3316087"/>
            <a:ext cx="3933825" cy="2800350"/>
          </a:xfrm>
          <a:prstGeom prst="rect">
            <a:avLst/>
          </a:prstGeom>
        </p:spPr>
      </p:pic>
    </p:spTree>
    <p:extLst>
      <p:ext uri="{BB962C8B-B14F-4D97-AF65-F5344CB8AC3E}">
        <p14:creationId xmlns:p14="http://schemas.microsoft.com/office/powerpoint/2010/main" val="36972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0C80-02B0-E164-EB12-DFA4E6B6E31B}"/>
              </a:ext>
            </a:extLst>
          </p:cNvPr>
          <p:cNvSpPr>
            <a:spLocks noGrp="1"/>
          </p:cNvSpPr>
          <p:nvPr>
            <p:ph type="title"/>
          </p:nvPr>
        </p:nvSpPr>
        <p:spPr/>
        <p:txBody>
          <a:bodyPr/>
          <a:lstStyle/>
          <a:p>
            <a:r>
              <a:rPr lang="en-US" dirty="0"/>
              <a:t>Depth map from basic block matching</a:t>
            </a:r>
          </a:p>
        </p:txBody>
      </p:sp>
      <p:pic>
        <p:nvPicPr>
          <p:cNvPr id="6" name="Picture 5">
            <a:extLst>
              <a:ext uri="{FF2B5EF4-FFF2-40B4-BE49-F238E27FC236}">
                <a16:creationId xmlns:a16="http://schemas.microsoft.com/office/drawing/2014/main" id="{B4CD211D-C2B8-23DF-F910-D1C7D7C23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163" y="1870315"/>
            <a:ext cx="7430610" cy="4183166"/>
          </a:xfrm>
          <a:prstGeom prst="rect">
            <a:avLst/>
          </a:prstGeom>
        </p:spPr>
      </p:pic>
      <p:pic>
        <p:nvPicPr>
          <p:cNvPr id="1028" name="Picture 4">
            <a:extLst>
              <a:ext uri="{FF2B5EF4-FFF2-40B4-BE49-F238E27FC236}">
                <a16:creationId xmlns:a16="http://schemas.microsoft.com/office/drawing/2014/main" id="{74DFC104-3BFD-ED6F-3953-DA826D2E5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050"/>
            <a:ext cx="45148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34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E9F6-336F-F577-8793-8BA7DB98A3F7}"/>
              </a:ext>
            </a:extLst>
          </p:cNvPr>
          <p:cNvSpPr>
            <a:spLocks noGrp="1"/>
          </p:cNvSpPr>
          <p:nvPr>
            <p:ph type="title"/>
          </p:nvPr>
        </p:nvSpPr>
        <p:spPr/>
        <p:txBody>
          <a:bodyPr/>
          <a:lstStyle/>
          <a:p>
            <a:r>
              <a:rPr lang="en-US" dirty="0"/>
              <a:t>Final useful app , newest algo(</a:t>
            </a:r>
            <a:r>
              <a:rPr lang="en-US" dirty="0" err="1"/>
              <a:t>odometery</a:t>
            </a:r>
            <a:r>
              <a:rPr lang="en-US" dirty="0"/>
              <a:t>)</a:t>
            </a:r>
          </a:p>
        </p:txBody>
      </p:sp>
      <p:pic>
        <p:nvPicPr>
          <p:cNvPr id="2050" name="Picture 2" descr="alt text">
            <a:extLst>
              <a:ext uri="{FF2B5EF4-FFF2-40B4-BE49-F238E27FC236}">
                <a16:creationId xmlns:a16="http://schemas.microsoft.com/office/drawing/2014/main" id="{594EED6F-1259-9645-1532-9ADEB8665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7" y="1957215"/>
            <a:ext cx="10795248" cy="3910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A425F7-76C0-7AB3-8097-6DB7DEF66969}"/>
              </a:ext>
            </a:extLst>
          </p:cNvPr>
          <p:cNvSpPr txBox="1"/>
          <p:nvPr/>
        </p:nvSpPr>
        <p:spPr>
          <a:xfrm>
            <a:off x="3566603" y="5786023"/>
            <a:ext cx="6103398" cy="369332"/>
          </a:xfrm>
          <a:prstGeom prst="rect">
            <a:avLst/>
          </a:prstGeom>
          <a:noFill/>
        </p:spPr>
        <p:txBody>
          <a:bodyPr wrap="square">
            <a:spAutoFit/>
          </a:bodyPr>
          <a:lstStyle/>
          <a:p>
            <a:r>
              <a:rPr lang="en-US" dirty="0"/>
              <a:t>https://github.com/ZhenghaoFei/visual_odom</a:t>
            </a:r>
          </a:p>
        </p:txBody>
      </p:sp>
    </p:spTree>
    <p:extLst>
      <p:ext uri="{BB962C8B-B14F-4D97-AF65-F5344CB8AC3E}">
        <p14:creationId xmlns:p14="http://schemas.microsoft.com/office/powerpoint/2010/main" val="3828522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8FEA-DBA8-8863-3C7E-5223D583F112}"/>
              </a:ext>
            </a:extLst>
          </p:cNvPr>
          <p:cNvSpPr>
            <a:spLocks noGrp="1"/>
          </p:cNvSpPr>
          <p:nvPr>
            <p:ph type="title"/>
          </p:nvPr>
        </p:nvSpPr>
        <p:spPr/>
        <p:txBody>
          <a:bodyPr/>
          <a:lstStyle/>
          <a:p>
            <a:r>
              <a:rPr lang="en-US" dirty="0"/>
              <a:t>OPENCV guide</a:t>
            </a:r>
          </a:p>
        </p:txBody>
      </p:sp>
      <p:pic>
        <p:nvPicPr>
          <p:cNvPr id="9" name="Picture 8">
            <a:extLst>
              <a:ext uri="{FF2B5EF4-FFF2-40B4-BE49-F238E27FC236}">
                <a16:creationId xmlns:a16="http://schemas.microsoft.com/office/drawing/2014/main" id="{1398D693-D96A-341F-653D-959EE5E3B24F}"/>
              </a:ext>
            </a:extLst>
          </p:cNvPr>
          <p:cNvPicPr>
            <a:picLocks noChangeAspect="1"/>
          </p:cNvPicPr>
          <p:nvPr/>
        </p:nvPicPr>
        <p:blipFill>
          <a:blip r:embed="rId2"/>
          <a:stretch>
            <a:fillRect/>
          </a:stretch>
        </p:blipFill>
        <p:spPr>
          <a:xfrm>
            <a:off x="985421" y="2006354"/>
            <a:ext cx="10395752" cy="3968318"/>
          </a:xfrm>
          <a:prstGeom prst="rect">
            <a:avLst/>
          </a:prstGeom>
        </p:spPr>
      </p:pic>
      <p:sp>
        <p:nvSpPr>
          <p:cNvPr id="11" name="TextBox 10">
            <a:extLst>
              <a:ext uri="{FF2B5EF4-FFF2-40B4-BE49-F238E27FC236}">
                <a16:creationId xmlns:a16="http://schemas.microsoft.com/office/drawing/2014/main" id="{AE3C69E2-B86B-D2D9-0EAE-E2AA52DC009F}"/>
              </a:ext>
            </a:extLst>
          </p:cNvPr>
          <p:cNvSpPr txBox="1"/>
          <p:nvPr/>
        </p:nvSpPr>
        <p:spPr>
          <a:xfrm>
            <a:off x="1451579" y="1329136"/>
            <a:ext cx="6944557" cy="338554"/>
          </a:xfrm>
          <a:prstGeom prst="rect">
            <a:avLst/>
          </a:prstGeom>
          <a:noFill/>
        </p:spPr>
        <p:txBody>
          <a:bodyPr wrap="square">
            <a:spAutoFit/>
          </a:bodyPr>
          <a:lstStyle/>
          <a:p>
            <a:r>
              <a:rPr lang="en-US" sz="1600" dirty="0"/>
              <a:t>https://docs.opencv.org/4.x/d9/db7/tutorial_py_table_of_contents_calib3d.html</a:t>
            </a:r>
          </a:p>
        </p:txBody>
      </p:sp>
    </p:spTree>
    <p:extLst>
      <p:ext uri="{BB962C8B-B14F-4D97-AF65-F5344CB8AC3E}">
        <p14:creationId xmlns:p14="http://schemas.microsoft.com/office/powerpoint/2010/main" val="546428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694C-C6C7-E0FA-14C3-FB298B34E1F2}"/>
              </a:ext>
            </a:extLst>
          </p:cNvPr>
          <p:cNvSpPr>
            <a:spLocks noGrp="1"/>
          </p:cNvSpPr>
          <p:nvPr>
            <p:ph type="title"/>
          </p:nvPr>
        </p:nvSpPr>
        <p:spPr/>
        <p:txBody>
          <a:bodyPr/>
          <a:lstStyle/>
          <a:p>
            <a:r>
              <a:rPr lang="en-US" dirty="0"/>
              <a:t>Camera calibration for kitti00 dataset’s camera</a:t>
            </a:r>
          </a:p>
        </p:txBody>
      </p:sp>
      <p:sp>
        <p:nvSpPr>
          <p:cNvPr id="3" name="Content Placeholder 2">
            <a:extLst>
              <a:ext uri="{FF2B5EF4-FFF2-40B4-BE49-F238E27FC236}">
                <a16:creationId xmlns:a16="http://schemas.microsoft.com/office/drawing/2014/main" id="{8ABFFFB4-C1C5-9251-EE84-7461CE11E72C}"/>
              </a:ext>
            </a:extLst>
          </p:cNvPr>
          <p:cNvSpPr>
            <a:spLocks noGrp="1"/>
          </p:cNvSpPr>
          <p:nvPr>
            <p:ph idx="1"/>
          </p:nvPr>
        </p:nvSpPr>
        <p:spPr/>
        <p:txBody>
          <a:bodyPr>
            <a:normAutofit/>
          </a:bodyPr>
          <a:lstStyle/>
          <a:p>
            <a:r>
              <a:rPr lang="en-US" dirty="0">
                <a:hlinkClick r:id="rId2"/>
              </a:rPr>
              <a:t>https://github.com/ZhenghaoFei/visual_odom/tree/master/calibration</a:t>
            </a:r>
            <a:r>
              <a:rPr lang="fa-IR" dirty="0"/>
              <a:t> </a:t>
            </a:r>
            <a:r>
              <a:rPr lang="en-US" dirty="0"/>
              <a:t> , example:</a:t>
            </a:r>
            <a:endParaRPr lang="fa-IR" dirty="0"/>
          </a:p>
          <a:p>
            <a:pPr marL="0" indent="0">
              <a:buNone/>
            </a:pPr>
            <a:r>
              <a:rPr lang="en-US" dirty="0" err="1"/>
              <a:t>Camera.fx</a:t>
            </a:r>
            <a:r>
              <a:rPr lang="en-US" dirty="0"/>
              <a:t>: </a:t>
            </a:r>
            <a:r>
              <a:rPr lang="en-US" b="1" dirty="0"/>
              <a:t>718.8560   </a:t>
            </a:r>
            <a:r>
              <a:rPr lang="fa-IR" dirty="0"/>
              <a:t>#</a:t>
            </a:r>
            <a:r>
              <a:rPr lang="en-US" dirty="0"/>
              <a:t> </a:t>
            </a:r>
            <a:r>
              <a:rPr lang="en-US" sz="1600" dirty="0"/>
              <a:t>Camera calibration and distortion parameters</a:t>
            </a:r>
            <a:endParaRPr lang="en-US" dirty="0"/>
          </a:p>
          <a:p>
            <a:pPr marL="0" indent="0">
              <a:buNone/>
            </a:pPr>
            <a:r>
              <a:rPr lang="en-US" dirty="0" err="1"/>
              <a:t>Camera.fy</a:t>
            </a:r>
            <a:r>
              <a:rPr lang="en-US" dirty="0"/>
              <a:t>: </a:t>
            </a:r>
            <a:r>
              <a:rPr lang="en-US" b="1" dirty="0"/>
              <a:t>718.8560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en-US" dirty="0"/>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lang="en-US" dirty="0"/>
              <a:t>Camera.cx: </a:t>
            </a:r>
            <a:r>
              <a:rPr lang="en-US" b="1" dirty="0"/>
              <a:t>607.1928 </a:t>
            </a:r>
            <a:r>
              <a:rPr lang="en-US" dirty="0"/>
              <a:t>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en-US" dirty="0"/>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lang="en-US" dirty="0"/>
              <a:t>Camera.cy: </a:t>
            </a:r>
            <a:r>
              <a:rPr lang="en-US" b="1" dirty="0"/>
              <a:t>185.2157   </a:t>
            </a:r>
            <a:r>
              <a:rPr kumimoji="0" lang="fa-IR"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a:t>
            </a:r>
            <a:r>
              <a:rPr kumimoji="0" lang="en-US" sz="200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1600" i="0" u="none" strike="noStrike" kern="1200" cap="none" spc="0" normalizeH="0" baseline="0" noProof="0" dirty="0">
                <a:ln>
                  <a:noFill/>
                </a:ln>
                <a:solidFill>
                  <a:prstClr val="black"/>
                </a:solidFill>
                <a:effectLst/>
                <a:uLnTx/>
                <a:uFillTx/>
                <a:latin typeface="Gill Sans MT" panose="020B0502020104020203"/>
                <a:ea typeface="+mn-ea"/>
                <a:cs typeface="+mn-cs"/>
              </a:rPr>
              <a:t>Camera calibration and distortion parameters</a:t>
            </a:r>
            <a:endParaRPr lang="fa-IR" dirty="0"/>
          </a:p>
          <a:p>
            <a:pPr marL="0" indent="0">
              <a:buNone/>
            </a:pPr>
            <a:r>
              <a:rPr lang="en-US" dirty="0"/>
              <a:t>Camera.bf: </a:t>
            </a:r>
            <a:r>
              <a:rPr lang="en-US" b="1" dirty="0"/>
              <a:t>-386.1448</a:t>
            </a:r>
            <a:r>
              <a:rPr lang="fa-IR" b="1" dirty="0"/>
              <a:t>	</a:t>
            </a:r>
            <a:r>
              <a:rPr lang="en-US" dirty="0"/>
              <a:t># stereo baseline times </a:t>
            </a:r>
            <a:r>
              <a:rPr lang="en-US" dirty="0" err="1"/>
              <a:t>fx</a:t>
            </a:r>
            <a:endParaRPr lang="en-US" dirty="0"/>
          </a:p>
          <a:p>
            <a:pPr marL="0" indent="0">
              <a:buNone/>
            </a:pPr>
            <a:r>
              <a:rPr lang="en-US" dirty="0" err="1"/>
              <a:t>ThDepth</a:t>
            </a:r>
            <a:r>
              <a:rPr lang="en-US" dirty="0"/>
              <a:t>: </a:t>
            </a:r>
            <a:r>
              <a:rPr lang="en-US" b="1" dirty="0"/>
              <a:t>35</a:t>
            </a:r>
            <a:r>
              <a:rPr lang="fa-IR" b="1" dirty="0"/>
              <a:t>		</a:t>
            </a:r>
            <a:r>
              <a:rPr lang="en-US" dirty="0"/>
              <a:t># Close/Far threshold. Baseline times.</a:t>
            </a:r>
          </a:p>
        </p:txBody>
      </p:sp>
      <p:grpSp>
        <p:nvGrpSpPr>
          <p:cNvPr id="12" name="Group 11">
            <a:extLst>
              <a:ext uri="{FF2B5EF4-FFF2-40B4-BE49-F238E27FC236}">
                <a16:creationId xmlns:a16="http://schemas.microsoft.com/office/drawing/2014/main" id="{63D28C75-FCFA-A840-9F7A-EE55AFE8B73F}"/>
              </a:ext>
            </a:extLst>
          </p:cNvPr>
          <p:cNvGrpSpPr/>
          <p:nvPr/>
        </p:nvGrpSpPr>
        <p:grpSpPr>
          <a:xfrm>
            <a:off x="8463725" y="4168214"/>
            <a:ext cx="3403107" cy="1775534"/>
            <a:chOff x="8788893" y="4421080"/>
            <a:chExt cx="3403107" cy="1775534"/>
          </a:xfrm>
        </p:grpSpPr>
        <p:sp>
          <p:nvSpPr>
            <p:cNvPr id="6" name="Rectangle 5">
              <a:extLst>
                <a:ext uri="{FF2B5EF4-FFF2-40B4-BE49-F238E27FC236}">
                  <a16:creationId xmlns:a16="http://schemas.microsoft.com/office/drawing/2014/main" id="{EB615903-BBC5-774B-58CB-F849327AB664}"/>
                </a:ext>
              </a:extLst>
            </p:cNvPr>
            <p:cNvSpPr/>
            <p:nvPr/>
          </p:nvSpPr>
          <p:spPr>
            <a:xfrm>
              <a:off x="8788893" y="4421080"/>
              <a:ext cx="3322469" cy="177553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BCE248F-AA4F-A70B-80D0-289D76C9A053}"/>
                </a:ext>
              </a:extLst>
            </p:cNvPr>
            <p:cNvSpPr txBox="1"/>
            <p:nvPr/>
          </p:nvSpPr>
          <p:spPr>
            <a:xfrm>
              <a:off x="8869532" y="4562976"/>
              <a:ext cx="3322468" cy="1477328"/>
            </a:xfrm>
            <a:prstGeom prst="rect">
              <a:avLst/>
            </a:prstGeom>
            <a:noFill/>
          </p:spPr>
          <p:txBody>
            <a:bodyPr wrap="square">
              <a:spAutoFit/>
            </a:bodyPr>
            <a:lstStyle/>
            <a:p>
              <a:r>
                <a:rPr lang="en-US" b="0" i="0" dirty="0">
                  <a:solidFill>
                    <a:srgbClr val="202124"/>
                  </a:solidFill>
                  <a:effectLst/>
                  <a:latin typeface="Google Sans"/>
                </a:rPr>
                <a:t>KITTI is </a:t>
              </a:r>
              <a:r>
                <a:rPr lang="en-US" b="0" i="0" dirty="0">
                  <a:solidFill>
                    <a:srgbClr val="040C28"/>
                  </a:solidFill>
                  <a:effectLst/>
                  <a:latin typeface="Google Sans"/>
                </a:rPr>
                <a:t>a dataset for autonomous driving</a:t>
              </a:r>
              <a:r>
                <a:rPr lang="en-US" b="0" i="0" dirty="0">
                  <a:solidFill>
                    <a:srgbClr val="202124"/>
                  </a:solidFill>
                  <a:effectLst/>
                  <a:latin typeface="Google Sans"/>
                </a:rPr>
                <a:t> developed by the Karlsruhe Institute of Technology and Toyota Technological Institute at Chicago.</a:t>
              </a:r>
              <a:endParaRPr lang="en-US" dirty="0"/>
            </a:p>
          </p:txBody>
        </p:sp>
      </p:grpSp>
      <p:pic>
        <p:nvPicPr>
          <p:cNvPr id="11" name="Picture 10">
            <a:extLst>
              <a:ext uri="{FF2B5EF4-FFF2-40B4-BE49-F238E27FC236}">
                <a16:creationId xmlns:a16="http://schemas.microsoft.com/office/drawing/2014/main" id="{7BA0EFE5-8D53-6C2A-1B8E-6BED6FA94706}"/>
              </a:ext>
            </a:extLst>
          </p:cNvPr>
          <p:cNvPicPr>
            <a:picLocks noChangeAspect="1"/>
          </p:cNvPicPr>
          <p:nvPr/>
        </p:nvPicPr>
        <p:blipFill>
          <a:blip r:embed="rId3"/>
          <a:stretch>
            <a:fillRect/>
          </a:stretch>
        </p:blipFill>
        <p:spPr>
          <a:xfrm>
            <a:off x="8971727" y="2589743"/>
            <a:ext cx="2306463" cy="1564057"/>
          </a:xfrm>
          <a:prstGeom prst="rect">
            <a:avLst/>
          </a:prstGeom>
        </p:spPr>
      </p:pic>
    </p:spTree>
    <p:extLst>
      <p:ext uri="{BB962C8B-B14F-4D97-AF65-F5344CB8AC3E}">
        <p14:creationId xmlns:p14="http://schemas.microsoft.com/office/powerpoint/2010/main" val="2666733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1EA0-399A-A848-604F-7B25E268CBC9}"/>
              </a:ext>
            </a:extLst>
          </p:cNvPr>
          <p:cNvSpPr>
            <a:spLocks noGrp="1"/>
          </p:cNvSpPr>
          <p:nvPr>
            <p:ph type="title"/>
          </p:nvPr>
        </p:nvSpPr>
        <p:spPr/>
        <p:txBody>
          <a:bodyPr/>
          <a:lstStyle/>
          <a:p>
            <a:r>
              <a:rPr lang="en-US" sz="3200" b="0" dirty="0" err="1">
                <a:solidFill>
                  <a:srgbClr val="000000"/>
                </a:solidFill>
                <a:effectLst/>
                <a:latin typeface="Helvetica" panose="020B0604020202020204" pitchFamily="34" charset="0"/>
              </a:rPr>
              <a:t>StereoBM</a:t>
            </a:r>
            <a:r>
              <a:rPr lang="en-US" sz="3200" b="0" dirty="0">
                <a:solidFill>
                  <a:srgbClr val="000000"/>
                </a:solidFill>
                <a:effectLst/>
                <a:latin typeface="Helvetica" panose="020B0604020202020204" pitchFamily="34" charset="0"/>
              </a:rPr>
              <a:t> smooth result</a:t>
            </a:r>
            <a:endParaRPr lang="en-US" dirty="0"/>
          </a:p>
        </p:txBody>
      </p:sp>
      <p:sp>
        <p:nvSpPr>
          <p:cNvPr id="3" name="Content Placeholder 2">
            <a:extLst>
              <a:ext uri="{FF2B5EF4-FFF2-40B4-BE49-F238E27FC236}">
                <a16:creationId xmlns:a16="http://schemas.microsoft.com/office/drawing/2014/main" id="{BE85DA6C-C195-4367-5678-28F8D5B82DF9}"/>
              </a:ext>
            </a:extLst>
          </p:cNvPr>
          <p:cNvSpPr>
            <a:spLocks noGrp="1"/>
          </p:cNvSpPr>
          <p:nvPr>
            <p:ph idx="1"/>
          </p:nvPr>
        </p:nvSpPr>
        <p:spPr>
          <a:xfrm>
            <a:off x="1451579" y="2015732"/>
            <a:ext cx="9603276" cy="3896796"/>
          </a:xfrm>
        </p:spPr>
        <p:txBody>
          <a:bodyPr>
            <a:normAutofit fontScale="92500"/>
          </a:bodyPr>
          <a:lstStyle/>
          <a:p>
            <a:pPr marL="0" indent="0" algn="l">
              <a:buNone/>
            </a:pPr>
            <a:r>
              <a:rPr lang="en-US" sz="1200" b="0" dirty="0">
                <a:solidFill>
                  <a:srgbClr val="000000"/>
                </a:solidFill>
                <a:effectLst/>
                <a:latin typeface="Helvetica" panose="020B0604020202020204" pitchFamily="34" charset="0"/>
              </a:rPr>
              <a:t>There are some parameters when you get familiar with </a:t>
            </a:r>
            <a:r>
              <a:rPr lang="en-US" sz="1200" b="0" dirty="0" err="1">
                <a:solidFill>
                  <a:srgbClr val="000000"/>
                </a:solidFill>
                <a:effectLst/>
                <a:latin typeface="Helvetica" panose="020B0604020202020204" pitchFamily="34" charset="0"/>
              </a:rPr>
              <a:t>StereoBM</a:t>
            </a:r>
            <a:r>
              <a:rPr lang="en-US" sz="1200" b="0" dirty="0">
                <a:solidFill>
                  <a:srgbClr val="000000"/>
                </a:solidFill>
                <a:effectLst/>
                <a:latin typeface="Helvetica" panose="020B0604020202020204" pitchFamily="34" charset="0"/>
              </a:rPr>
              <a:t>, and you may need to fine tune the parameters to get better and smooth results. Parameters:</a:t>
            </a:r>
          </a:p>
          <a:p>
            <a:pPr algn="l">
              <a:buFont typeface="Arial" panose="020B0604020202020204" pitchFamily="34" charset="0"/>
              <a:buChar char="•"/>
            </a:pPr>
            <a:r>
              <a:rPr lang="en-US" sz="1200" b="0" i="0" dirty="0" err="1">
                <a:solidFill>
                  <a:srgbClr val="000000"/>
                </a:solidFill>
                <a:effectLst/>
                <a:latin typeface="Helvetica" panose="020B0604020202020204" pitchFamily="34" charset="0"/>
              </a:rPr>
              <a:t>texture_threshold</a:t>
            </a:r>
            <a:r>
              <a:rPr lang="en-US" sz="1200" b="0" i="0" dirty="0">
                <a:solidFill>
                  <a:srgbClr val="000000"/>
                </a:solidFill>
                <a:effectLst/>
                <a:latin typeface="Helvetica" panose="020B0604020202020204" pitchFamily="34" charset="0"/>
              </a:rPr>
              <a:t>: filters out areas that don't have enough texture for reliable matching</a:t>
            </a:r>
          </a:p>
          <a:p>
            <a:pPr algn="l">
              <a:buFont typeface="Arial" panose="020B0604020202020204" pitchFamily="34" charset="0"/>
              <a:buChar char="•"/>
            </a:pPr>
            <a:r>
              <a:rPr lang="en-US" sz="1200" b="0" i="0" dirty="0">
                <a:solidFill>
                  <a:srgbClr val="000000"/>
                </a:solidFill>
                <a:effectLst/>
                <a:latin typeface="Helvetica" panose="020B0604020202020204" pitchFamily="34" charset="0"/>
              </a:rPr>
              <a:t>Speckle range and size: Block-based matchers often produce "speckles" near the boundaries of objects, where the matching window catches the foreground on one side and the background on the other. In this scene it appears that the matcher is also finding small spurious matches in the projected texture on the table. To get rid of these artifacts we post-process the disparity image with a speckle filter controlled by the </a:t>
            </a:r>
            <a:r>
              <a:rPr lang="en-US" sz="1200" b="0" i="0" dirty="0" err="1">
                <a:solidFill>
                  <a:srgbClr val="000000"/>
                </a:solidFill>
                <a:effectLst/>
                <a:latin typeface="Helvetica" panose="020B0604020202020204" pitchFamily="34" charset="0"/>
              </a:rPr>
              <a:t>speckle_size</a:t>
            </a:r>
            <a:r>
              <a:rPr lang="en-US" sz="1200" b="0" i="0" dirty="0">
                <a:solidFill>
                  <a:srgbClr val="000000"/>
                </a:solidFill>
                <a:effectLst/>
                <a:latin typeface="Helvetica" panose="020B0604020202020204" pitchFamily="34" charset="0"/>
              </a:rPr>
              <a:t> and </a:t>
            </a:r>
            <a:r>
              <a:rPr lang="en-US" sz="1200" b="0" i="0" dirty="0" err="1">
                <a:solidFill>
                  <a:srgbClr val="000000"/>
                </a:solidFill>
                <a:effectLst/>
                <a:latin typeface="Helvetica" panose="020B0604020202020204" pitchFamily="34" charset="0"/>
              </a:rPr>
              <a:t>speckle_range</a:t>
            </a:r>
            <a:r>
              <a:rPr lang="en-US" sz="1200" b="0" i="0" dirty="0">
                <a:solidFill>
                  <a:srgbClr val="000000"/>
                </a:solidFill>
                <a:effectLst/>
                <a:latin typeface="Helvetica" panose="020B0604020202020204" pitchFamily="34" charset="0"/>
              </a:rPr>
              <a:t> parameters. </a:t>
            </a:r>
            <a:r>
              <a:rPr lang="en-US" sz="1200" b="0" i="0" dirty="0" err="1">
                <a:solidFill>
                  <a:srgbClr val="000000"/>
                </a:solidFill>
                <a:effectLst/>
                <a:latin typeface="Helvetica" panose="020B0604020202020204" pitchFamily="34" charset="0"/>
              </a:rPr>
              <a:t>speckle_size</a:t>
            </a:r>
            <a:r>
              <a:rPr lang="en-US" sz="1200" b="0" i="0" dirty="0">
                <a:solidFill>
                  <a:srgbClr val="000000"/>
                </a:solidFill>
                <a:effectLst/>
                <a:latin typeface="Helvetica" panose="020B0604020202020204" pitchFamily="34" charset="0"/>
              </a:rPr>
              <a:t> is the number of pixels below which a disparity blob is dismissed as "speckle." </a:t>
            </a:r>
            <a:r>
              <a:rPr lang="en-US" sz="1200" b="0" i="0" dirty="0" err="1">
                <a:solidFill>
                  <a:srgbClr val="000000"/>
                </a:solidFill>
                <a:effectLst/>
                <a:latin typeface="Helvetica" panose="020B0604020202020204" pitchFamily="34" charset="0"/>
              </a:rPr>
              <a:t>speckle_range</a:t>
            </a:r>
            <a:r>
              <a:rPr lang="en-US" sz="1200" b="0" i="0" dirty="0">
                <a:solidFill>
                  <a:srgbClr val="000000"/>
                </a:solidFill>
                <a:effectLst/>
                <a:latin typeface="Helvetica" panose="020B0604020202020204" pitchFamily="34" charset="0"/>
              </a:rPr>
              <a:t> controls how close in value disparities must be to be considered part of the same blob.</a:t>
            </a:r>
          </a:p>
          <a:p>
            <a:pPr algn="l">
              <a:buFont typeface="Arial" panose="020B0604020202020204" pitchFamily="34" charset="0"/>
              <a:buChar char="•"/>
            </a:pPr>
            <a:r>
              <a:rPr lang="en-US" sz="1200" b="0" i="0" dirty="0">
                <a:solidFill>
                  <a:srgbClr val="000000"/>
                </a:solidFill>
                <a:effectLst/>
                <a:latin typeface="Helvetica" panose="020B0604020202020204" pitchFamily="34" charset="0"/>
              </a:rPr>
              <a:t>Number of disparities: How many pixels to slide the window over. The larger it is, the larger the range of visible depths, but more computation is required.</a:t>
            </a:r>
          </a:p>
          <a:p>
            <a:pPr algn="l">
              <a:buFont typeface="Arial" panose="020B0604020202020204" pitchFamily="34" charset="0"/>
              <a:buChar char="•"/>
            </a:pPr>
            <a:r>
              <a:rPr lang="en-US" sz="1200" b="0" i="0" dirty="0" err="1">
                <a:solidFill>
                  <a:srgbClr val="000000"/>
                </a:solidFill>
                <a:effectLst/>
                <a:latin typeface="Helvetica" panose="020B0604020202020204" pitchFamily="34" charset="0"/>
              </a:rPr>
              <a:t>min_disparity</a:t>
            </a:r>
            <a:r>
              <a:rPr lang="en-US" sz="1200" b="0" i="0" dirty="0">
                <a:solidFill>
                  <a:srgbClr val="000000"/>
                </a:solidFill>
                <a:effectLst/>
                <a:latin typeface="Helvetica" panose="020B0604020202020204" pitchFamily="34" charset="0"/>
              </a:rPr>
              <a:t>: the offset from the x-position of the left pixel at which to begin searching.</a:t>
            </a:r>
          </a:p>
          <a:p>
            <a:pPr algn="l">
              <a:buFont typeface="Arial" panose="020B0604020202020204" pitchFamily="34" charset="0"/>
              <a:buChar char="•"/>
            </a:pPr>
            <a:r>
              <a:rPr lang="en-US" sz="1200" b="0" i="0" dirty="0" err="1">
                <a:solidFill>
                  <a:srgbClr val="000000"/>
                </a:solidFill>
                <a:effectLst/>
                <a:latin typeface="Helvetica" panose="020B0604020202020204" pitchFamily="34" charset="0"/>
              </a:rPr>
              <a:t>uniqueness_ratio</a:t>
            </a:r>
            <a:r>
              <a:rPr lang="en-US" sz="1200" b="0" i="0" dirty="0">
                <a:solidFill>
                  <a:srgbClr val="000000"/>
                </a:solidFill>
                <a:effectLst/>
                <a:latin typeface="Helvetica" panose="020B0604020202020204" pitchFamily="34" charset="0"/>
              </a:rPr>
              <a:t>: Another post-filtering step. If the best matching disparity is not sufficiently better than every other disparity in the search range, the pixel is filtered out. You can try tweaking this if </a:t>
            </a:r>
            <a:r>
              <a:rPr lang="en-US" sz="1200" b="0" i="0" dirty="0" err="1">
                <a:solidFill>
                  <a:srgbClr val="000000"/>
                </a:solidFill>
                <a:effectLst/>
                <a:latin typeface="Helvetica" panose="020B0604020202020204" pitchFamily="34" charset="0"/>
              </a:rPr>
              <a:t>texture_threshold</a:t>
            </a:r>
            <a:r>
              <a:rPr lang="en-US" sz="1200" b="0" i="0" dirty="0">
                <a:solidFill>
                  <a:srgbClr val="000000"/>
                </a:solidFill>
                <a:effectLst/>
                <a:latin typeface="Helvetica" panose="020B0604020202020204" pitchFamily="34" charset="0"/>
              </a:rPr>
              <a:t> and the speckle filtering are still letting through spurious matches.</a:t>
            </a:r>
          </a:p>
          <a:p>
            <a:pPr algn="l">
              <a:buFont typeface="Arial" panose="020B0604020202020204" pitchFamily="34" charset="0"/>
              <a:buChar char="•"/>
            </a:pPr>
            <a:r>
              <a:rPr lang="en-US" sz="1200" b="0" i="0" dirty="0" err="1">
                <a:solidFill>
                  <a:srgbClr val="000000"/>
                </a:solidFill>
                <a:effectLst/>
                <a:latin typeface="Helvetica" panose="020B0604020202020204" pitchFamily="34" charset="0"/>
              </a:rPr>
              <a:t>prefilter_size</a:t>
            </a:r>
            <a:r>
              <a:rPr lang="en-US" sz="1200" b="0" i="0" dirty="0">
                <a:solidFill>
                  <a:srgbClr val="000000"/>
                </a:solidFill>
                <a:effectLst/>
                <a:latin typeface="Helvetica" panose="020B0604020202020204" pitchFamily="34" charset="0"/>
              </a:rPr>
              <a:t> and </a:t>
            </a:r>
            <a:r>
              <a:rPr lang="en-US" sz="1200" b="0" i="0" dirty="0" err="1">
                <a:solidFill>
                  <a:srgbClr val="000000"/>
                </a:solidFill>
                <a:effectLst/>
                <a:latin typeface="Helvetica" panose="020B0604020202020204" pitchFamily="34" charset="0"/>
              </a:rPr>
              <a:t>prefilter_cap</a:t>
            </a:r>
            <a:r>
              <a:rPr lang="en-US" sz="1200" b="0" i="0" dirty="0">
                <a:solidFill>
                  <a:srgbClr val="000000"/>
                </a:solidFill>
                <a:effectLst/>
                <a:latin typeface="Helvetica" panose="020B0604020202020204" pitchFamily="34" charset="0"/>
              </a:rPr>
              <a:t>: The pre-filtering phase, which normalizes image brightness and enhances texture in preparation for block matching. Normally you should not need to adjust these.</a:t>
            </a:r>
          </a:p>
          <a:p>
            <a:endParaRPr lang="en-US" sz="1200" dirty="0"/>
          </a:p>
        </p:txBody>
      </p:sp>
    </p:spTree>
    <p:extLst>
      <p:ext uri="{BB962C8B-B14F-4D97-AF65-F5344CB8AC3E}">
        <p14:creationId xmlns:p14="http://schemas.microsoft.com/office/powerpoint/2010/main" val="1600097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1493-4799-7E62-EF54-AF9AF86E0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8E5333-3C57-13F5-0271-25C062C06B5F}"/>
              </a:ext>
            </a:extLst>
          </p:cNvPr>
          <p:cNvSpPr>
            <a:spLocks noGrp="1"/>
          </p:cNvSpPr>
          <p:nvPr>
            <p:ph idx="1"/>
          </p:nvPr>
        </p:nvSpPr>
        <p:spPr/>
        <p:txBody>
          <a:bodyPr/>
          <a:lstStyle/>
          <a:p>
            <a:pPr marL="0" indent="0">
              <a:buNone/>
            </a:pPr>
            <a:r>
              <a:rPr lang="en-US" dirty="0">
                <a:hlinkClick r:id="rId2"/>
              </a:rPr>
              <a:t>Good pros and cons</a:t>
            </a:r>
          </a:p>
          <a:p>
            <a:r>
              <a:rPr lang="en-US" dirty="0">
                <a:hlinkClick r:id="rId2"/>
              </a:rPr>
              <a:t>https://baptistehudyma.github.io/en/post/monocular_depth_map/</a:t>
            </a:r>
            <a:endParaRPr lang="en-US" dirty="0"/>
          </a:p>
          <a:p>
            <a:r>
              <a:rPr lang="en-US"/>
              <a:t>Good videos: </a:t>
            </a:r>
            <a:r>
              <a:rPr lang="en-US">
                <a:hlinkClick r:id="rId3"/>
              </a:rPr>
              <a:t>https://cvg.cit.tum.de/research/vslam/lsdslam?redirect=1</a:t>
            </a:r>
            <a:endParaRPr lang="en-US"/>
          </a:p>
          <a:p>
            <a:endParaRPr lang="en-US" dirty="0"/>
          </a:p>
          <a:p>
            <a:endParaRPr lang="en-US" dirty="0"/>
          </a:p>
        </p:txBody>
      </p:sp>
    </p:spTree>
    <p:extLst>
      <p:ext uri="{BB962C8B-B14F-4D97-AF65-F5344CB8AC3E}">
        <p14:creationId xmlns:p14="http://schemas.microsoft.com/office/powerpoint/2010/main" val="1163274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B76B-FCC2-3C20-C469-F1D0E7AABE2F}"/>
              </a:ext>
            </a:extLst>
          </p:cNvPr>
          <p:cNvSpPr>
            <a:spLocks noGrp="1"/>
          </p:cNvSpPr>
          <p:nvPr>
            <p:ph type="title"/>
          </p:nvPr>
        </p:nvSpPr>
        <p:spPr/>
        <p:txBody>
          <a:bodyPr/>
          <a:lstStyle/>
          <a:p>
            <a:r>
              <a:rPr lang="en-US" b="1" i="0" dirty="0">
                <a:effectLst/>
                <a:latin typeface="Söhne"/>
              </a:rPr>
              <a:t>Shape from Shading</a:t>
            </a:r>
            <a:endParaRPr lang="en-US" dirty="0"/>
          </a:p>
        </p:txBody>
      </p:sp>
      <p:sp>
        <p:nvSpPr>
          <p:cNvPr id="3" name="Content Placeholder 2">
            <a:extLst>
              <a:ext uri="{FF2B5EF4-FFF2-40B4-BE49-F238E27FC236}">
                <a16:creationId xmlns:a16="http://schemas.microsoft.com/office/drawing/2014/main" id="{431A2447-6733-E394-0CF5-30AAD193FDE3}"/>
              </a:ext>
            </a:extLst>
          </p:cNvPr>
          <p:cNvSpPr>
            <a:spLocks noGrp="1"/>
          </p:cNvSpPr>
          <p:nvPr>
            <p:ph idx="1"/>
          </p:nvPr>
        </p:nvSpPr>
        <p:spPr>
          <a:xfrm>
            <a:off x="1451578" y="2015732"/>
            <a:ext cx="9672141" cy="3450613"/>
          </a:xfrm>
        </p:spPr>
        <p:txBody>
          <a:bodyPr/>
          <a:lstStyle/>
          <a:p>
            <a:pPr marL="0" indent="0">
              <a:buNone/>
            </a:pPr>
            <a:r>
              <a:rPr lang="en-US" b="0" i="0" dirty="0">
                <a:solidFill>
                  <a:srgbClr val="374151"/>
                </a:solidFill>
                <a:effectLst/>
                <a:latin typeface="Söhne"/>
              </a:rPr>
              <a:t>Determining the 3D shape of an object by analyzing the variations in brightness and shading in an image.</a:t>
            </a:r>
          </a:p>
          <a:p>
            <a:pPr marL="0" indent="0">
              <a:buNone/>
            </a:pPr>
            <a:endParaRPr lang="en-US" dirty="0"/>
          </a:p>
        </p:txBody>
      </p:sp>
      <p:pic>
        <p:nvPicPr>
          <p:cNvPr id="1028" name="Picture 4" descr="Photometric stereo - Wikipedia">
            <a:extLst>
              <a:ext uri="{FF2B5EF4-FFF2-40B4-BE49-F238E27FC236}">
                <a16:creationId xmlns:a16="http://schemas.microsoft.com/office/drawing/2014/main" id="{5D932E64-A97D-576C-B639-C985D818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003" y="2426954"/>
            <a:ext cx="5729054" cy="36265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ape from Shading - an overview | ScienceDirect Topics">
            <a:extLst>
              <a:ext uri="{FF2B5EF4-FFF2-40B4-BE49-F238E27FC236}">
                <a16:creationId xmlns:a16="http://schemas.microsoft.com/office/drawing/2014/main" id="{2850A54E-D701-1482-FC47-B168286D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548" y="3041732"/>
            <a:ext cx="2426321" cy="11984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95DAD9-2CB3-5044-02F6-B60C4BED2A68}"/>
              </a:ext>
            </a:extLst>
          </p:cNvPr>
          <p:cNvSpPr txBox="1"/>
          <p:nvPr/>
        </p:nvSpPr>
        <p:spPr>
          <a:xfrm>
            <a:off x="408374" y="5390581"/>
            <a:ext cx="6103398" cy="738664"/>
          </a:xfrm>
          <a:prstGeom prst="rect">
            <a:avLst/>
          </a:prstGeom>
          <a:noFill/>
        </p:spPr>
        <p:txBody>
          <a:bodyPr wrap="square">
            <a:spAutoFit/>
          </a:bodyPr>
          <a:lstStyle/>
          <a:p>
            <a:r>
              <a:rPr lang="en-US" sz="1400" b="0" i="1" dirty="0">
                <a:solidFill>
                  <a:srgbClr val="202122"/>
                </a:solidFill>
                <a:effectLst/>
                <a:latin typeface="Arial" panose="020B0604020202020204" pitchFamily="34" charset="0"/>
              </a:rPr>
              <a:t>Explanatory diagram of photometric stereo. Multiple images of an object under different lighting are analyzed to produce an estimated normal direction at each pixel.</a:t>
            </a:r>
            <a:endParaRPr lang="en-US" sz="1400" i="1" dirty="0"/>
          </a:p>
        </p:txBody>
      </p:sp>
      <p:pic>
        <p:nvPicPr>
          <p:cNvPr id="1032" name="Picture 8" descr="Shape from Shading on the Mozart face. Top: Input images (Phong,... |  Download Scientific Diagram">
            <a:extLst>
              <a:ext uri="{FF2B5EF4-FFF2-40B4-BE49-F238E27FC236}">
                <a16:creationId xmlns:a16="http://schemas.microsoft.com/office/drawing/2014/main" id="{909AE9CF-ABBA-C0FC-D084-D24AF0DD9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10308"/>
            <a:ext cx="3645064" cy="202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2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9F1E-EA4A-187D-6E63-BFDA97B9BE7A}"/>
              </a:ext>
            </a:extLst>
          </p:cNvPr>
          <p:cNvSpPr>
            <a:spLocks noGrp="1"/>
          </p:cNvSpPr>
          <p:nvPr>
            <p:ph type="title"/>
          </p:nvPr>
        </p:nvSpPr>
        <p:spPr/>
        <p:txBody>
          <a:bodyPr/>
          <a:lstStyle/>
          <a:p>
            <a:r>
              <a:rPr lang="en-US" b="1" i="0" dirty="0">
                <a:effectLst/>
                <a:latin typeface="Söhne"/>
              </a:rPr>
              <a:t>Shape from Contour</a:t>
            </a:r>
            <a:endParaRPr lang="en-US" dirty="0"/>
          </a:p>
        </p:txBody>
      </p:sp>
      <p:sp>
        <p:nvSpPr>
          <p:cNvPr id="3" name="Content Placeholder 2">
            <a:extLst>
              <a:ext uri="{FF2B5EF4-FFF2-40B4-BE49-F238E27FC236}">
                <a16:creationId xmlns:a16="http://schemas.microsoft.com/office/drawing/2014/main" id="{660DF46B-1C9D-CEBE-2E23-5C82585833A7}"/>
              </a:ext>
            </a:extLst>
          </p:cNvPr>
          <p:cNvSpPr>
            <a:spLocks noGrp="1"/>
          </p:cNvSpPr>
          <p:nvPr>
            <p:ph idx="1"/>
          </p:nvPr>
        </p:nvSpPr>
        <p:spPr/>
        <p:txBody>
          <a:bodyPr/>
          <a:lstStyle/>
          <a:p>
            <a:pPr marL="0" indent="0">
              <a:buNone/>
            </a:pPr>
            <a:r>
              <a:rPr lang="en-US" b="0" i="0" dirty="0">
                <a:solidFill>
                  <a:srgbClr val="374151"/>
                </a:solidFill>
                <a:effectLst/>
                <a:latin typeface="Söhne"/>
              </a:rPr>
              <a:t>Reconstructing the 3D shape of an object by examining the edges and contours in an image.</a:t>
            </a:r>
            <a:endParaRPr lang="en-US" dirty="0"/>
          </a:p>
        </p:txBody>
      </p:sp>
      <p:pic>
        <p:nvPicPr>
          <p:cNvPr id="4098" name="Picture 2" descr="Contour-based Object Detection | Heidelberg Collaboratory for Image  Processing (HCI)">
            <a:extLst>
              <a:ext uri="{FF2B5EF4-FFF2-40B4-BE49-F238E27FC236}">
                <a16:creationId xmlns:a16="http://schemas.microsoft.com/office/drawing/2014/main" id="{BD138AE7-36FC-E8F1-0AAB-45E9F52AE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2816398"/>
            <a:ext cx="9305648" cy="281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8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9B7E6-207A-DDF2-EFF5-400A7EFAD0AB}"/>
              </a:ext>
            </a:extLst>
          </p:cNvPr>
          <p:cNvSpPr>
            <a:spLocks noGrp="1"/>
          </p:cNvSpPr>
          <p:nvPr>
            <p:ph type="title"/>
          </p:nvPr>
        </p:nvSpPr>
        <p:spPr/>
        <p:txBody>
          <a:bodyPr/>
          <a:lstStyle/>
          <a:p>
            <a:r>
              <a:rPr lang="en-US" b="1" i="0" dirty="0">
                <a:effectLst/>
                <a:latin typeface="Söhne"/>
              </a:rPr>
              <a:t>Shape from Focus (</a:t>
            </a:r>
            <a:r>
              <a:rPr lang="en-US" b="1" i="0" dirty="0" err="1">
                <a:effectLst/>
                <a:latin typeface="Söhne"/>
              </a:rPr>
              <a:t>SfF</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661036DB-A74D-3EE5-E49C-B3203C85C913}"/>
              </a:ext>
            </a:extLst>
          </p:cNvPr>
          <p:cNvSpPr>
            <a:spLocks noGrp="1"/>
          </p:cNvSpPr>
          <p:nvPr>
            <p:ph idx="1"/>
          </p:nvPr>
        </p:nvSpPr>
        <p:spPr>
          <a:xfrm>
            <a:off x="1451579" y="2015732"/>
            <a:ext cx="4798301" cy="3450613"/>
          </a:xfrm>
        </p:spPr>
        <p:txBody>
          <a:bodyPr>
            <a:normAutofit/>
          </a:bodyPr>
          <a:lstStyle/>
          <a:p>
            <a:pPr marL="0" indent="0">
              <a:buNone/>
            </a:pPr>
            <a:r>
              <a:rPr lang="en-US" sz="1800" i="0" dirty="0">
                <a:solidFill>
                  <a:srgbClr val="374151"/>
                </a:solidFill>
                <a:effectLst/>
                <a:latin typeface="Söhne"/>
                <a:cs typeface="Arial" panose="020B0604020202020204" pitchFamily="34" charset="0"/>
              </a:rPr>
              <a:t>Obtaining the 3D shape of an object by analyzing the variations in focus or depth of field in images.</a:t>
            </a:r>
          </a:p>
          <a:p>
            <a:pPr marL="0" indent="0">
              <a:buNone/>
            </a:pPr>
            <a:r>
              <a:rPr lang="en-US" sz="1800" dirty="0">
                <a:latin typeface="Söhne"/>
                <a:cs typeface="Arial" panose="020B0604020202020204" pitchFamily="34" charset="0"/>
              </a:rPr>
              <a:t>Shape from focus or shape from defocus is a method of 3D reconstruction which consists of the use of information about the focus of an optical system to provide a means of measurement for 3D information. One of the simplest forms of this method can be found in most autofocus cameras today.</a:t>
            </a:r>
          </a:p>
        </p:txBody>
      </p:sp>
      <p:pic>
        <p:nvPicPr>
          <p:cNvPr id="5124" name="Picture 4" descr="image processing - Matlab - Shape from focus - Stack Overflow">
            <a:extLst>
              <a:ext uri="{FF2B5EF4-FFF2-40B4-BE49-F238E27FC236}">
                <a16:creationId xmlns:a16="http://schemas.microsoft.com/office/drawing/2014/main" id="{A53C0CCD-0296-2A93-3084-51E07707B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2386" y="2077934"/>
            <a:ext cx="4961840" cy="25740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focus volume regularization for shape from focus through 3D weighted  least squares - ScienceDirect">
            <a:extLst>
              <a:ext uri="{FF2B5EF4-FFF2-40B4-BE49-F238E27FC236}">
                <a16:creationId xmlns:a16="http://schemas.microsoft.com/office/drawing/2014/main" id="{037ECFF2-658F-D580-BC1A-F3491CCF4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633" y="4813935"/>
            <a:ext cx="68961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56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2995-3D8F-0360-8F05-ACF7CBDCEA6B}"/>
              </a:ext>
            </a:extLst>
          </p:cNvPr>
          <p:cNvSpPr>
            <a:spLocks noGrp="1"/>
          </p:cNvSpPr>
          <p:nvPr>
            <p:ph type="title"/>
          </p:nvPr>
        </p:nvSpPr>
        <p:spPr/>
        <p:txBody>
          <a:bodyPr/>
          <a:lstStyle/>
          <a:p>
            <a:r>
              <a:rPr lang="en-US" b="1" i="0" dirty="0">
                <a:effectLst/>
                <a:latin typeface="Söhne"/>
              </a:rPr>
              <a:t>Shape from Reflection</a:t>
            </a:r>
            <a:endParaRPr lang="en-US" dirty="0"/>
          </a:p>
        </p:txBody>
      </p:sp>
      <p:sp>
        <p:nvSpPr>
          <p:cNvPr id="3" name="Content Placeholder 2">
            <a:extLst>
              <a:ext uri="{FF2B5EF4-FFF2-40B4-BE49-F238E27FC236}">
                <a16:creationId xmlns:a16="http://schemas.microsoft.com/office/drawing/2014/main" id="{2245B2CB-5B77-9D77-8229-BCEFB91B5AEC}"/>
              </a:ext>
            </a:extLst>
          </p:cNvPr>
          <p:cNvSpPr>
            <a:spLocks noGrp="1"/>
          </p:cNvSpPr>
          <p:nvPr>
            <p:ph idx="1"/>
          </p:nvPr>
        </p:nvSpPr>
        <p:spPr/>
        <p:txBody>
          <a:bodyPr/>
          <a:lstStyle/>
          <a:p>
            <a:pPr marL="0" indent="0">
              <a:buNone/>
            </a:pPr>
            <a:r>
              <a:rPr lang="en-US" b="0" i="0" dirty="0">
                <a:solidFill>
                  <a:srgbClr val="374151"/>
                </a:solidFill>
                <a:effectLst/>
                <a:latin typeface="Söhne"/>
              </a:rPr>
              <a:t>Inferring the shape of an object by examining how it reflects light or other electromagnetic waves.</a:t>
            </a:r>
            <a:endParaRPr lang="en-US" dirty="0"/>
          </a:p>
        </p:txBody>
      </p:sp>
      <p:pic>
        <p:nvPicPr>
          <p:cNvPr id="8" name="Picture 7">
            <a:extLst>
              <a:ext uri="{FF2B5EF4-FFF2-40B4-BE49-F238E27FC236}">
                <a16:creationId xmlns:a16="http://schemas.microsoft.com/office/drawing/2014/main" id="{2DA60F1A-610C-2EB9-7D62-8A1FB1A09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200" y="2844554"/>
            <a:ext cx="3974237" cy="3122615"/>
          </a:xfrm>
          <a:prstGeom prst="rect">
            <a:avLst/>
          </a:prstGeom>
        </p:spPr>
      </p:pic>
      <p:pic>
        <p:nvPicPr>
          <p:cNvPr id="12" name="Picture 11">
            <a:extLst>
              <a:ext uri="{FF2B5EF4-FFF2-40B4-BE49-F238E27FC236}">
                <a16:creationId xmlns:a16="http://schemas.microsoft.com/office/drawing/2014/main" id="{79C49CDE-0384-F1E7-EE0D-EEF269B82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57" y="2844553"/>
            <a:ext cx="4373732" cy="3122615"/>
          </a:xfrm>
          <a:prstGeom prst="rect">
            <a:avLst/>
          </a:prstGeom>
        </p:spPr>
      </p:pic>
    </p:spTree>
    <p:extLst>
      <p:ext uri="{BB962C8B-B14F-4D97-AF65-F5344CB8AC3E}">
        <p14:creationId xmlns:p14="http://schemas.microsoft.com/office/powerpoint/2010/main" val="160146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D3D-10E3-3CD1-232F-1899926B55B9}"/>
              </a:ext>
            </a:extLst>
          </p:cNvPr>
          <p:cNvSpPr>
            <a:spLocks noGrp="1"/>
          </p:cNvSpPr>
          <p:nvPr>
            <p:ph type="title"/>
          </p:nvPr>
        </p:nvSpPr>
        <p:spPr/>
        <p:txBody>
          <a:bodyPr/>
          <a:lstStyle/>
          <a:p>
            <a:r>
              <a:rPr lang="en-US" b="1" i="0" dirty="0">
                <a:effectLst/>
                <a:latin typeface="Söhne"/>
              </a:rPr>
              <a:t>Shape from Infrared (</a:t>
            </a:r>
            <a:r>
              <a:rPr lang="en-US" b="1" i="0" dirty="0" err="1">
                <a:effectLst/>
                <a:latin typeface="Söhne"/>
              </a:rPr>
              <a:t>SfIR</a:t>
            </a:r>
            <a:r>
              <a:rPr lang="en-US" b="1" i="0" dirty="0">
                <a:effectLst/>
                <a:latin typeface="Söhne"/>
              </a:rPr>
              <a:t>)</a:t>
            </a:r>
            <a:endParaRPr lang="en-US" dirty="0"/>
          </a:p>
        </p:txBody>
      </p:sp>
      <p:sp>
        <p:nvSpPr>
          <p:cNvPr id="3" name="Content Placeholder 2">
            <a:extLst>
              <a:ext uri="{FF2B5EF4-FFF2-40B4-BE49-F238E27FC236}">
                <a16:creationId xmlns:a16="http://schemas.microsoft.com/office/drawing/2014/main" id="{C095A36E-A8BE-8479-B860-33CD7161C1BA}"/>
              </a:ext>
            </a:extLst>
          </p:cNvPr>
          <p:cNvSpPr>
            <a:spLocks noGrp="1"/>
          </p:cNvSpPr>
          <p:nvPr>
            <p:ph idx="1"/>
          </p:nvPr>
        </p:nvSpPr>
        <p:spPr/>
        <p:txBody>
          <a:bodyPr/>
          <a:lstStyle/>
          <a:p>
            <a:pPr marL="0" indent="0">
              <a:buNone/>
            </a:pPr>
            <a:r>
              <a:rPr lang="en-US" b="0" i="0" dirty="0">
                <a:solidFill>
                  <a:srgbClr val="374151"/>
                </a:solidFill>
                <a:effectLst/>
                <a:latin typeface="Söhne"/>
              </a:rPr>
              <a:t>Same as </a:t>
            </a:r>
            <a:r>
              <a:rPr lang="en-US" b="1" i="0" dirty="0">
                <a:effectLst/>
                <a:latin typeface="Söhne"/>
              </a:rPr>
              <a:t>Shape from Reflection</a:t>
            </a:r>
          </a:p>
          <a:p>
            <a:pPr marL="0" indent="0">
              <a:buNone/>
            </a:pPr>
            <a:r>
              <a:rPr lang="en-US" b="1" i="0" dirty="0">
                <a:solidFill>
                  <a:srgbClr val="373737"/>
                </a:solidFill>
                <a:effectLst/>
                <a:latin typeface="Roboto" panose="02000000000000000000" pitchFamily="2" charset="0"/>
              </a:rPr>
              <a:t>Short-Wave Infrared (SWIR)</a:t>
            </a:r>
            <a:endParaRPr lang="fa-IR" b="1" i="0" dirty="0">
              <a:solidFill>
                <a:srgbClr val="373737"/>
              </a:solidFill>
              <a:effectLst/>
              <a:latin typeface="Roboto" panose="02000000000000000000" pitchFamily="2" charset="0"/>
            </a:endParaRPr>
          </a:p>
          <a:p>
            <a:pPr marL="0" indent="0">
              <a:buNone/>
            </a:pPr>
            <a:r>
              <a:rPr lang="en-US" b="1" dirty="0">
                <a:latin typeface="Söhne"/>
              </a:rPr>
              <a:t>Where is </a:t>
            </a:r>
            <a:r>
              <a:rPr lang="en-US" b="1" dirty="0" err="1">
                <a:latin typeface="Söhne"/>
              </a:rPr>
              <a:t>usefull</a:t>
            </a:r>
            <a:r>
              <a:rPr lang="en-US" b="1" dirty="0">
                <a:latin typeface="Söhne"/>
              </a:rPr>
              <a:t>? Non-visible area.(for example in the night)</a:t>
            </a:r>
            <a:endParaRPr lang="en-US" b="1" i="0" dirty="0">
              <a:solidFill>
                <a:srgbClr val="373737"/>
              </a:solidFill>
              <a:effectLst/>
              <a:latin typeface="Roboto" panose="02000000000000000000" pitchFamily="2" charset="0"/>
            </a:endParaRPr>
          </a:p>
          <a:p>
            <a:pPr marL="0" indent="0">
              <a:buNone/>
            </a:pPr>
            <a:r>
              <a:rPr lang="en-US" b="1" dirty="0">
                <a:solidFill>
                  <a:srgbClr val="373737"/>
                </a:solidFill>
                <a:latin typeface="Roboto" panose="02000000000000000000" pitchFamily="2" charset="0"/>
              </a:rPr>
              <a:t>Problem: IR can make the object warmer … </a:t>
            </a:r>
            <a:r>
              <a:rPr lang="en-US" b="1" dirty="0">
                <a:solidFill>
                  <a:srgbClr val="373737"/>
                </a:solidFill>
                <a:latin typeface="Roboto" panose="02000000000000000000" pitchFamily="2" charset="0"/>
                <a:hlinkClick r:id="rId2"/>
              </a:rPr>
              <a:t>Link</a:t>
            </a:r>
            <a:br>
              <a:rPr lang="en-US" b="1" dirty="0">
                <a:solidFill>
                  <a:srgbClr val="373737"/>
                </a:solidFill>
                <a:latin typeface="Roboto" panose="02000000000000000000" pitchFamily="2" charset="0"/>
              </a:rPr>
            </a:br>
            <a:endParaRPr lang="en-US" b="1" i="0" dirty="0">
              <a:solidFill>
                <a:srgbClr val="373737"/>
              </a:solidFill>
              <a:effectLst/>
              <a:latin typeface="Roboto" panose="02000000000000000000" pitchFamily="2" charset="0"/>
            </a:endParaRPr>
          </a:p>
          <a:p>
            <a:pPr marL="0" indent="0">
              <a:buNone/>
            </a:pPr>
            <a:endParaRPr lang="en-US" b="1" i="0" dirty="0">
              <a:solidFill>
                <a:srgbClr val="373737"/>
              </a:solidFill>
              <a:effectLst/>
              <a:latin typeface="Roboto" panose="02000000000000000000" pitchFamily="2" charset="0"/>
            </a:endParaRPr>
          </a:p>
          <a:p>
            <a:pPr marL="0" indent="0">
              <a:buNone/>
            </a:pPr>
            <a:endParaRPr lang="en-US" dirty="0"/>
          </a:p>
        </p:txBody>
      </p:sp>
      <p:pic>
        <p:nvPicPr>
          <p:cNvPr id="3074" name="Picture 2" descr="Picture8">
            <a:extLst>
              <a:ext uri="{FF2B5EF4-FFF2-40B4-BE49-F238E27FC236}">
                <a16:creationId xmlns:a16="http://schemas.microsoft.com/office/drawing/2014/main" id="{A8F05DC0-B4F6-8626-368D-3B2278CDA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700" y="2529206"/>
            <a:ext cx="253365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BD62CE-1B12-CB20-FFE5-418A21475503}"/>
              </a:ext>
            </a:extLst>
          </p:cNvPr>
          <p:cNvSpPr txBox="1"/>
          <p:nvPr/>
        </p:nvSpPr>
        <p:spPr>
          <a:xfrm>
            <a:off x="8377938" y="4830618"/>
            <a:ext cx="3814062" cy="369332"/>
          </a:xfrm>
          <a:prstGeom prst="rect">
            <a:avLst/>
          </a:prstGeom>
          <a:noFill/>
        </p:spPr>
        <p:txBody>
          <a:bodyPr wrap="square">
            <a:spAutoFit/>
          </a:bodyPr>
          <a:lstStyle/>
          <a:p>
            <a:pPr algn="l"/>
            <a:r>
              <a:rPr lang="en-US" b="1" i="0" dirty="0">
                <a:solidFill>
                  <a:srgbClr val="7F7F7F"/>
                </a:solidFill>
                <a:effectLst/>
                <a:latin typeface="Roboto" panose="02000000000000000000" pitchFamily="2" charset="0"/>
              </a:rPr>
              <a:t>SWIR Cameras from </a:t>
            </a:r>
            <a:r>
              <a:rPr lang="en-US" b="1" i="0" dirty="0" err="1">
                <a:solidFill>
                  <a:srgbClr val="7F7F7F"/>
                </a:solidFill>
                <a:effectLst/>
                <a:latin typeface="Roboto" panose="02000000000000000000" pitchFamily="2" charset="0"/>
              </a:rPr>
              <a:t>PhotonFocus</a:t>
            </a:r>
            <a:endParaRPr lang="en-US" b="1" i="0" dirty="0">
              <a:solidFill>
                <a:srgbClr val="373737"/>
              </a:solidFill>
              <a:effectLst/>
              <a:latin typeface="Roboto" panose="02000000000000000000" pitchFamily="2" charset="0"/>
            </a:endParaRPr>
          </a:p>
        </p:txBody>
      </p:sp>
      <p:pic>
        <p:nvPicPr>
          <p:cNvPr id="3076" name="Picture 4" descr="Picture1-2">
            <a:extLst>
              <a:ext uri="{FF2B5EF4-FFF2-40B4-BE49-F238E27FC236}">
                <a16:creationId xmlns:a16="http://schemas.microsoft.com/office/drawing/2014/main" id="{A6B2227C-371D-DDD1-A572-3BE8E5402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319" y="3903016"/>
            <a:ext cx="6079011" cy="172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923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705</TotalTime>
  <Words>2100</Words>
  <Application>Microsoft Office PowerPoint</Application>
  <PresentationFormat>Widescreen</PresentationFormat>
  <Paragraphs>221</Paragraphs>
  <Slides>45</Slides>
  <Notes>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Amazon Ember</vt:lpstr>
      <vt:lpstr>Arial</vt:lpstr>
      <vt:lpstr>Arial</vt:lpstr>
      <vt:lpstr>Calibri</vt:lpstr>
      <vt:lpstr>Gill Sans MT</vt:lpstr>
      <vt:lpstr>Google Sans</vt:lpstr>
      <vt:lpstr>Helvetica</vt:lpstr>
      <vt:lpstr>Open Sans</vt:lpstr>
      <vt:lpstr>Poppins</vt:lpstr>
      <vt:lpstr>Quicksand</vt:lpstr>
      <vt:lpstr>Roboto</vt:lpstr>
      <vt:lpstr>Söhne</vt:lpstr>
      <vt:lpstr>trebuchet ms</vt:lpstr>
      <vt:lpstr>Gallery</vt:lpstr>
      <vt:lpstr>Shape from X</vt:lpstr>
      <vt:lpstr>agenda</vt:lpstr>
      <vt:lpstr>Introduction</vt:lpstr>
      <vt:lpstr>Why Attention?</vt:lpstr>
      <vt:lpstr>Shape from Shading</vt:lpstr>
      <vt:lpstr>Shape from Contour</vt:lpstr>
      <vt:lpstr>Shape from Focus (SfF)</vt:lpstr>
      <vt:lpstr>Shape from Reflection</vt:lpstr>
      <vt:lpstr>Shape from Infrared (SfIR)</vt:lpstr>
      <vt:lpstr>Shape from Sound (SfSd)</vt:lpstr>
      <vt:lpstr>Shape from Sound (CONT…)</vt:lpstr>
      <vt:lpstr>PowerPoint Presentation</vt:lpstr>
      <vt:lpstr>Shape from Motion</vt:lpstr>
      <vt:lpstr>Shape from  Texture</vt:lpstr>
      <vt:lpstr>Shape from X-ray or CT Scan</vt:lpstr>
      <vt:lpstr>Shape from X-ray or CT Scan</vt:lpstr>
      <vt:lpstr>Shape from X-ray or CT Scan</vt:lpstr>
      <vt:lpstr>Shape from Stereopsis</vt:lpstr>
      <vt:lpstr>Photometric Stereo</vt:lpstr>
      <vt:lpstr>Stereo Idea</vt:lpstr>
      <vt:lpstr>Epipolar Idea </vt:lpstr>
      <vt:lpstr>PowerPoint Presentation</vt:lpstr>
      <vt:lpstr>Applications of Shape from X</vt:lpstr>
      <vt:lpstr>Algorithms</vt:lpstr>
      <vt:lpstr>Photometric Stereo (Cont…)</vt:lpstr>
      <vt:lpstr>Photometric Stereo (Cont…)</vt:lpstr>
      <vt:lpstr>template matching</vt:lpstr>
      <vt:lpstr>epipolar lines</vt:lpstr>
      <vt:lpstr>Recovering 3d shape from PS</vt:lpstr>
      <vt:lpstr>Depth in camera</vt:lpstr>
      <vt:lpstr>Challenges and Future Directions</vt:lpstr>
      <vt:lpstr>The  algorithms</vt:lpstr>
      <vt:lpstr>Stereo Camera Depth Estimation</vt:lpstr>
      <vt:lpstr>Deeper in the Topic</vt:lpstr>
      <vt:lpstr>More links</vt:lpstr>
      <vt:lpstr>Useful links </vt:lpstr>
      <vt:lpstr>Points cloud to mesh</vt:lpstr>
      <vt:lpstr>360 degree images</vt:lpstr>
      <vt:lpstr>Best tutorial</vt:lpstr>
      <vt:lpstr>Depth map from basic block matching</vt:lpstr>
      <vt:lpstr>Final useful app , newest algo(odometery)</vt:lpstr>
      <vt:lpstr>OPENCV guide</vt:lpstr>
      <vt:lpstr>Camera calibration for kitti00 dataset’s camera</vt:lpstr>
      <vt:lpstr>StereoBM smooth 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SC</dc:creator>
  <cp:lastModifiedBy>SC</cp:lastModifiedBy>
  <cp:revision>212</cp:revision>
  <dcterms:created xsi:type="dcterms:W3CDTF">2023-10-28T08:09:01Z</dcterms:created>
  <dcterms:modified xsi:type="dcterms:W3CDTF">2023-11-17T10:55:11Z</dcterms:modified>
</cp:coreProperties>
</file>